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79" r:id="rId3"/>
    <p:sldId id="280" r:id="rId4"/>
    <p:sldId id="264" r:id="rId5"/>
    <p:sldId id="266" r:id="rId6"/>
    <p:sldId id="263" r:id="rId7"/>
    <p:sldId id="259" r:id="rId8"/>
    <p:sldId id="269" r:id="rId9"/>
    <p:sldId id="281" r:id="rId10"/>
    <p:sldId id="260" r:id="rId11"/>
    <p:sldId id="271" r:id="rId12"/>
    <p:sldId id="283" r:id="rId13"/>
    <p:sldId id="302" r:id="rId14"/>
    <p:sldId id="303" r:id="rId15"/>
    <p:sldId id="304" r:id="rId16"/>
    <p:sldId id="298" r:id="rId17"/>
    <p:sldId id="288" r:id="rId18"/>
    <p:sldId id="289" r:id="rId19"/>
    <p:sldId id="296" r:id="rId20"/>
    <p:sldId id="293" r:id="rId21"/>
    <p:sldId id="294" r:id="rId22"/>
    <p:sldId id="261" r:id="rId23"/>
    <p:sldId id="287" r:id="rId24"/>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5">
          <p15:clr>
            <a:srgbClr val="A4A3A4"/>
          </p15:clr>
        </p15:guide>
        <p15:guide id="2" pos="384">
          <p15:clr>
            <a:srgbClr val="A4A3A4"/>
          </p15:clr>
        </p15:guide>
        <p15:guide id="3" pos="53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EA0"/>
    <a:srgbClr val="FFAA00"/>
    <a:srgbClr val="FF7800"/>
    <a:srgbClr val="FF7300"/>
    <a:srgbClr val="FF6E00"/>
    <a:srgbClr val="FA6E00"/>
    <a:srgbClr val="FA6E14"/>
    <a:srgbClr val="FF6E14"/>
    <a:srgbClr val="F06900"/>
    <a:srgbClr val="FF6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99" autoAdjust="0"/>
  </p:normalViewPr>
  <p:slideViewPr>
    <p:cSldViewPr snapToGrid="0" snapToObjects="1" showGuides="1">
      <p:cViewPr varScale="1">
        <p:scale>
          <a:sx n="99" d="100"/>
          <a:sy n="99" d="100"/>
        </p:scale>
        <p:origin x="1944" y="90"/>
      </p:cViewPr>
      <p:guideLst>
        <p:guide orient="horz" pos="4155"/>
        <p:guide pos="384"/>
        <p:guide pos="538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465A4EB-D470-1748-A29C-0521BF14D385}" type="datetimeFigureOut">
              <a:rPr lang="fr-FR" smtClean="0"/>
              <a:t>07/11/2017</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E451021-C9DA-7344-967D-15E6D55B2D99}" type="slidenum">
              <a:rPr lang="fr-FR" smtClean="0"/>
              <a:t>‹N°›</a:t>
            </a:fld>
            <a:endParaRPr lang="fr-FR"/>
          </a:p>
        </p:txBody>
      </p:sp>
    </p:spTree>
    <p:extLst>
      <p:ext uri="{BB962C8B-B14F-4D97-AF65-F5344CB8AC3E}">
        <p14:creationId xmlns:p14="http://schemas.microsoft.com/office/powerpoint/2010/main" val="844315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6B87CCF-B6A1-CD41-9CE9-1E9DFB36774E}" type="datetimeFigureOut">
              <a:rPr lang="fr-FR" smtClean="0"/>
              <a:t>07/11/2017</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DD53096-11FF-E543-853C-5615C84352A2}" type="slidenum">
              <a:rPr lang="fr-FR" smtClean="0"/>
              <a:t>‹N°›</a:t>
            </a:fld>
            <a:endParaRPr lang="fr-FR"/>
          </a:p>
        </p:txBody>
      </p:sp>
    </p:spTree>
    <p:extLst>
      <p:ext uri="{BB962C8B-B14F-4D97-AF65-F5344CB8AC3E}">
        <p14:creationId xmlns:p14="http://schemas.microsoft.com/office/powerpoint/2010/main" val="199985945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Bonjour</a:t>
            </a:r>
            <a:r>
              <a:rPr lang="fr-BE" baseline="0" dirty="0" smtClean="0"/>
              <a:t> à tous,</a:t>
            </a:r>
          </a:p>
          <a:p>
            <a:endParaRPr lang="fr-BE" baseline="0" dirty="0" smtClean="0"/>
          </a:p>
          <a:p>
            <a:r>
              <a:rPr lang="fr-BE" baseline="0" dirty="0" smtClean="0"/>
              <a:t>Etant psychologue au sein de l’Institut Bordet depuis de nombreuses années et étant </a:t>
            </a:r>
            <a:r>
              <a:rPr lang="fr-BE" baseline="0" dirty="0" err="1" smtClean="0"/>
              <a:t>référante</a:t>
            </a:r>
            <a:r>
              <a:rPr lang="fr-BE" baseline="0" dirty="0" smtClean="0"/>
              <a:t> pour l’équipe des soins intensifs, je vais tenter au cours des prochaines minutes de vous exposer quel est, à mon sens, le rôle du psychologue au lit du malade aux soins intensifs oncologique. </a:t>
            </a:r>
          </a:p>
          <a:p>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a:t>
            </a:fld>
            <a:endParaRPr lang="fr-FR"/>
          </a:p>
        </p:txBody>
      </p:sp>
    </p:spTree>
    <p:extLst>
      <p:ext uri="{BB962C8B-B14F-4D97-AF65-F5344CB8AC3E}">
        <p14:creationId xmlns:p14="http://schemas.microsoft.com/office/powerpoint/2010/main" val="4092761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Permettre d’intégrer</a:t>
            </a:r>
            <a:r>
              <a:rPr lang="fr-BE" baseline="0" dirty="0" smtClean="0"/>
              <a:t> l’expérience, ce qui vient de se passer</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10</a:t>
            </a:fld>
            <a:endParaRPr lang="fr-FR"/>
          </a:p>
        </p:txBody>
      </p:sp>
    </p:spTree>
    <p:extLst>
      <p:ext uri="{BB962C8B-B14F-4D97-AF65-F5344CB8AC3E}">
        <p14:creationId xmlns:p14="http://schemas.microsoft.com/office/powerpoint/2010/main" val="1655618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fr-BE" sz="2800" dirty="0" smtClean="0"/>
              <a:t>Temporalités médicale et psychique différentes </a:t>
            </a:r>
          </a:p>
          <a:p>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11</a:t>
            </a:fld>
            <a:endParaRPr lang="fr-FR"/>
          </a:p>
        </p:txBody>
      </p:sp>
    </p:spTree>
    <p:extLst>
      <p:ext uri="{BB962C8B-B14F-4D97-AF65-F5344CB8AC3E}">
        <p14:creationId xmlns:p14="http://schemas.microsoft.com/office/powerpoint/2010/main" val="2596637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Nous avons vu</a:t>
            </a:r>
            <a:r>
              <a:rPr lang="fr-BE" baseline="0" dirty="0" smtClean="0"/>
              <a:t> quels étaient les rôles d’un psychologue dans un service d’oncologie et dans un service de soins intensifs, je me suis lancés pour un synthèse de ces fonctions afin de récapituler ce qui a été mis en place ici. 3 axes majeurs peuvent se détacher: celui par rapport au patient, celui par rapport aux proches mais également l’implication du psychologue dans l’équipe. </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12</a:t>
            </a:fld>
            <a:endParaRPr lang="fr-FR"/>
          </a:p>
        </p:txBody>
      </p:sp>
    </p:spTree>
    <p:extLst>
      <p:ext uri="{BB962C8B-B14F-4D97-AF65-F5344CB8AC3E}">
        <p14:creationId xmlns:p14="http://schemas.microsoft.com/office/powerpoint/2010/main" val="659265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13</a:t>
            </a:fld>
            <a:endParaRPr lang="fr-FR"/>
          </a:p>
        </p:txBody>
      </p:sp>
    </p:spTree>
    <p:extLst>
      <p:ext uri="{BB962C8B-B14F-4D97-AF65-F5344CB8AC3E}">
        <p14:creationId xmlns:p14="http://schemas.microsoft.com/office/powerpoint/2010/main" val="1139749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14</a:t>
            </a:fld>
            <a:endParaRPr lang="fr-FR"/>
          </a:p>
        </p:txBody>
      </p:sp>
    </p:spTree>
    <p:extLst>
      <p:ext uri="{BB962C8B-B14F-4D97-AF65-F5344CB8AC3E}">
        <p14:creationId xmlns:p14="http://schemas.microsoft.com/office/powerpoint/2010/main" val="2693027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15</a:t>
            </a:fld>
            <a:endParaRPr lang="fr-FR"/>
          </a:p>
        </p:txBody>
      </p:sp>
    </p:spTree>
    <p:extLst>
      <p:ext uri="{BB962C8B-B14F-4D97-AF65-F5344CB8AC3E}">
        <p14:creationId xmlns:p14="http://schemas.microsoft.com/office/powerpoint/2010/main" val="3438202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16</a:t>
            </a:fld>
            <a:endParaRPr lang="fr-FR"/>
          </a:p>
        </p:txBody>
      </p:sp>
    </p:spTree>
    <p:extLst>
      <p:ext uri="{BB962C8B-B14F-4D97-AF65-F5344CB8AC3E}">
        <p14:creationId xmlns:p14="http://schemas.microsoft.com/office/powerpoint/2010/main" val="2871081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17</a:t>
            </a:fld>
            <a:endParaRPr lang="fr-FR"/>
          </a:p>
        </p:txBody>
      </p:sp>
    </p:spTree>
    <p:extLst>
      <p:ext uri="{BB962C8B-B14F-4D97-AF65-F5344CB8AC3E}">
        <p14:creationId xmlns:p14="http://schemas.microsoft.com/office/powerpoint/2010/main" val="2499667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18</a:t>
            </a:fld>
            <a:endParaRPr lang="fr-FR"/>
          </a:p>
        </p:txBody>
      </p:sp>
    </p:spTree>
    <p:extLst>
      <p:ext uri="{BB962C8B-B14F-4D97-AF65-F5344CB8AC3E}">
        <p14:creationId xmlns:p14="http://schemas.microsoft.com/office/powerpoint/2010/main" val="34816503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19</a:t>
            </a:fld>
            <a:endParaRPr lang="fr-FR"/>
          </a:p>
        </p:txBody>
      </p:sp>
    </p:spTree>
    <p:extLst>
      <p:ext uri="{BB962C8B-B14F-4D97-AF65-F5344CB8AC3E}">
        <p14:creationId xmlns:p14="http://schemas.microsoft.com/office/powerpoint/2010/main" val="2401857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Pour ce faire, je</a:t>
            </a:r>
            <a:r>
              <a:rPr lang="fr-BE" baseline="0" dirty="0" smtClean="0"/>
              <a:t> vais d’abord commencer par le rôle du psychologue en oncologie, puis par son rôle aux soins intensifs pour en finir au rôle du psychologue aux soins intensifs oncologiques. Actuellement, il n’existe que très peu de publications sur ce sujet. </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2</a:t>
            </a:fld>
            <a:endParaRPr lang="fr-FR"/>
          </a:p>
        </p:txBody>
      </p:sp>
    </p:spTree>
    <p:extLst>
      <p:ext uri="{BB962C8B-B14F-4D97-AF65-F5344CB8AC3E}">
        <p14:creationId xmlns:p14="http://schemas.microsoft.com/office/powerpoint/2010/main" val="970412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20</a:t>
            </a:fld>
            <a:endParaRPr lang="fr-FR"/>
          </a:p>
        </p:txBody>
      </p:sp>
    </p:spTree>
    <p:extLst>
      <p:ext uri="{BB962C8B-B14F-4D97-AF65-F5344CB8AC3E}">
        <p14:creationId xmlns:p14="http://schemas.microsoft.com/office/powerpoint/2010/main" val="32275499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21</a:t>
            </a:fld>
            <a:endParaRPr lang="fr-FR"/>
          </a:p>
        </p:txBody>
      </p:sp>
    </p:spTree>
    <p:extLst>
      <p:ext uri="{BB962C8B-B14F-4D97-AF65-F5344CB8AC3E}">
        <p14:creationId xmlns:p14="http://schemas.microsoft.com/office/powerpoint/2010/main" val="2757216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22</a:t>
            </a:fld>
            <a:endParaRPr lang="fr-FR"/>
          </a:p>
        </p:txBody>
      </p:sp>
    </p:spTree>
    <p:extLst>
      <p:ext uri="{BB962C8B-B14F-4D97-AF65-F5344CB8AC3E}">
        <p14:creationId xmlns:p14="http://schemas.microsoft.com/office/powerpoint/2010/main" val="3001481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23</a:t>
            </a:fld>
            <a:endParaRPr lang="fr-FR"/>
          </a:p>
        </p:txBody>
      </p:sp>
    </p:spTree>
    <p:extLst>
      <p:ext uri="{BB962C8B-B14F-4D97-AF65-F5344CB8AC3E}">
        <p14:creationId xmlns:p14="http://schemas.microsoft.com/office/powerpoint/2010/main" val="2793381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Pour commencer,</a:t>
            </a:r>
            <a:r>
              <a:rPr lang="fr-BE" baseline="0" dirty="0" smtClean="0"/>
              <a:t> le rôle du psychologue en oncologie. </a:t>
            </a:r>
          </a:p>
          <a:p>
            <a:endParaRPr lang="fr-BE" baseline="0" dirty="0" smtClean="0"/>
          </a:p>
          <a:p>
            <a:r>
              <a:rPr lang="fr-BE" baseline="0" dirty="0" smtClean="0"/>
              <a:t>Depuis de nombreuses années, les psychologues ont fait leur apparition dans les différents services d’oncologie. Le plan cancer a également contribué à créer des postes de psychologues dans ces équipes et développer notre rôle, qui reste pour beaucoup de soignants, parfois encore très obscure. </a:t>
            </a:r>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3</a:t>
            </a:fld>
            <a:endParaRPr lang="fr-FR"/>
          </a:p>
        </p:txBody>
      </p:sp>
    </p:spTree>
    <p:extLst>
      <p:ext uri="{BB962C8B-B14F-4D97-AF65-F5344CB8AC3E}">
        <p14:creationId xmlns:p14="http://schemas.microsoft.com/office/powerpoint/2010/main" val="1960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Il a été bien</a:t>
            </a:r>
            <a:r>
              <a:rPr lang="fr-BE" baseline="0" dirty="0" smtClean="0"/>
              <a:t> démontré qu’outre les répercussions physiques, l’affection cancéreuse a des répercussions au niveau psychiques, spirituelles et sociales. La maladie cancéreuse entraîne un bon nombre de bouleversement internes et familiales.  Nous pouvons notamment citer les modification de l’image de soi, la modification des places et rôles au sein du système familial, la détresse engendré par l’annonce d’un cancer…</a:t>
            </a:r>
            <a:endParaRPr lang="fr-BE" dirty="0" smtClean="0"/>
          </a:p>
          <a:p>
            <a:endParaRPr lang="fr-BE" baseline="0" dirty="0" smtClean="0"/>
          </a:p>
          <a:p>
            <a:r>
              <a:rPr lang="fr-BE" baseline="0" dirty="0" smtClean="0"/>
              <a:t>Afin de pouvoir mieux comprendre quel est le rôle du psychologue auprès du patient, examinons d’abord quelles sont les potentielles réactions des patients face à cette annonce. </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4</a:t>
            </a:fld>
            <a:endParaRPr lang="fr-FR"/>
          </a:p>
        </p:txBody>
      </p:sp>
    </p:spTree>
    <p:extLst>
      <p:ext uri="{BB962C8B-B14F-4D97-AF65-F5344CB8AC3E}">
        <p14:creationId xmlns:p14="http://schemas.microsoft.com/office/powerpoint/2010/main" val="1124079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a:ln/>
        </p:spPr>
      </p:sp>
      <p:sp>
        <p:nvSpPr>
          <p:cNvPr id="4915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fr-FR" dirty="0" smtClean="0">
                <a:latin typeface="Tw Cen MT" charset="0"/>
                <a:ea typeface="ＭＳ Ｐゴシック" charset="0"/>
                <a:cs typeface="ＭＳ Ｐゴシック" charset="0"/>
              </a:rPr>
              <a:t>Quelles sont les réactions possibles</a:t>
            </a:r>
            <a:r>
              <a:rPr lang="fr-FR" baseline="0" dirty="0" smtClean="0">
                <a:latin typeface="Tw Cen MT" charset="0"/>
                <a:ea typeface="ＭＳ Ｐゴシック" charset="0"/>
                <a:cs typeface="ＭＳ Ｐゴシック" charset="0"/>
              </a:rPr>
              <a:t> des patients?</a:t>
            </a:r>
          </a:p>
          <a:p>
            <a:r>
              <a:rPr lang="fr-FR" baseline="0" dirty="0" smtClean="0">
                <a:latin typeface="Tw Cen MT" charset="0"/>
                <a:ea typeface="ＭＳ Ｐゴシック" charset="0"/>
                <a:cs typeface="ＭＳ Ｐゴシック" charset="0"/>
              </a:rPr>
              <a:t>L’incompréhension (pourquoi moi? Qu’ai-je fait pour mériter cela? Pourquoi maintenant?), le choc, la surprise, la sidération, la peur, la désorientation, la vulnérabilité, l’impuissance, la tristesse mais aussi parfois le soulagement (enfin on sait ce que j’ai, ce qui fait que je suis fatigué…). </a:t>
            </a:r>
            <a:endParaRPr lang="fr-FR" dirty="0" smtClean="0">
              <a:latin typeface="Tw Cen MT" charset="0"/>
              <a:ea typeface="ＭＳ Ｐゴシック" charset="0"/>
              <a:cs typeface="ＭＳ Ｐゴシック" charset="0"/>
            </a:endParaRPr>
          </a:p>
          <a:p>
            <a:endParaRPr lang="fr-FR" dirty="0" smtClean="0">
              <a:latin typeface="Tw Cen MT" charset="0"/>
              <a:ea typeface="ＭＳ Ｐゴシック" charset="0"/>
              <a:cs typeface="ＭＳ Ｐゴシック" charset="0"/>
            </a:endParaRPr>
          </a:p>
          <a:p>
            <a:r>
              <a:rPr lang="fr-FR" dirty="0" smtClean="0">
                <a:latin typeface="Tw Cen MT" charset="0"/>
                <a:ea typeface="ＭＳ Ｐゴシック" charset="0"/>
                <a:cs typeface="ＭＳ Ｐゴシック" charset="0"/>
              </a:rPr>
              <a:t>Cette image illustre les efforts réalisés par le patient pour s’adapter non seulement à la maladie et aux traitements, mais également à d’éventuels autres problèmes.</a:t>
            </a:r>
          </a:p>
          <a:p>
            <a:r>
              <a:rPr lang="fr-FR" dirty="0" smtClean="0">
                <a:latin typeface="Tw Cen MT" charset="0"/>
                <a:ea typeface="ＭＳ Ｐゴシック" charset="0"/>
                <a:cs typeface="ＭＳ Ｐゴシック" charset="0"/>
              </a:rPr>
              <a:t>Cette expression métaphorique permet de visualiser le peu de marge de manœuvre des malades cancéreux durant la phase de traitement. </a:t>
            </a:r>
          </a:p>
          <a:p>
            <a:endParaRPr lang="fr-FR" dirty="0" smtClean="0">
              <a:latin typeface="Tw Cen MT" charset="0"/>
              <a:ea typeface="ＭＳ Ｐゴシック" charset="0"/>
              <a:cs typeface="ＭＳ Ｐゴシック"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latin typeface="Tw Cen MT" charset="0"/>
                <a:ea typeface="ＭＳ Ｐゴシック" charset="0"/>
                <a:cs typeface="ＭＳ Ｐゴシック" charset="0"/>
              </a:rPr>
              <a:t>Il implique aussi une certaine perte de liberté et des choix se limitant à des alternatives extrêmes: lutter et se faire traiter ou alors abandonner. </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latin typeface="Tw Cen MT" charset="0"/>
              <a:ea typeface="ＭＳ Ｐゴシック" charset="0"/>
              <a:cs typeface="ＭＳ Ｐゴシック"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latin typeface="Tw Cen MT" charset="0"/>
                <a:ea typeface="ＭＳ Ｐゴシック" charset="0"/>
                <a:cs typeface="ＭＳ Ｐゴシック" charset="0"/>
              </a:rPr>
              <a:t>La maladie peut entrainer</a:t>
            </a:r>
            <a:r>
              <a:rPr lang="fr-FR" baseline="0" dirty="0" smtClean="0">
                <a:latin typeface="Tw Cen MT" charset="0"/>
                <a:ea typeface="ＭＳ Ｐゴシック" charset="0"/>
                <a:cs typeface="ＭＳ Ｐゴシック" charset="0"/>
              </a:rPr>
              <a:t> un possible effondrement.</a:t>
            </a:r>
            <a:endParaRPr lang="fr-FR" dirty="0" smtClean="0">
              <a:latin typeface="Tw Cen MT" charset="0"/>
              <a:ea typeface="ＭＳ Ｐゴシック" charset="0"/>
              <a:cs typeface="ＭＳ Ｐゴシック" charset="0"/>
            </a:endParaRPr>
          </a:p>
          <a:p>
            <a:endParaRPr lang="fr-FR" dirty="0"/>
          </a:p>
        </p:txBody>
      </p:sp>
      <p:sp>
        <p:nvSpPr>
          <p:cNvPr id="4915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defRPr>
            </a:lvl1pPr>
            <a:lvl2pPr marL="742950" indent="-285750">
              <a:defRPr sz="1200">
                <a:solidFill>
                  <a:schemeClr val="tx1"/>
                </a:solidFill>
                <a:latin typeface="Arial" charset="0"/>
                <a:ea typeface="ＭＳ Ｐゴシック" charset="0"/>
              </a:defRPr>
            </a:lvl2pPr>
            <a:lvl3pPr marL="1143000" indent="-228600">
              <a:defRPr sz="1200">
                <a:solidFill>
                  <a:schemeClr val="tx1"/>
                </a:solidFill>
                <a:latin typeface="Arial" charset="0"/>
                <a:ea typeface="ＭＳ Ｐゴシック" charset="0"/>
              </a:defRPr>
            </a:lvl3pPr>
            <a:lvl4pPr marL="1600200" indent="-228600">
              <a:defRPr sz="1200">
                <a:solidFill>
                  <a:schemeClr val="tx1"/>
                </a:solidFill>
                <a:latin typeface="Arial" charset="0"/>
                <a:ea typeface="ＭＳ Ｐゴシック" charset="0"/>
              </a:defRPr>
            </a:lvl4pPr>
            <a:lvl5pPr marL="2057400" indent="-228600">
              <a:defRPr sz="1200">
                <a:solidFill>
                  <a:schemeClr val="tx1"/>
                </a:solidFill>
                <a:latin typeface="Arial" charset="0"/>
                <a:ea typeface="ＭＳ Ｐゴシック" charset="0"/>
              </a:defRPr>
            </a:lvl5pPr>
            <a:lvl6pPr marL="2514600" indent="-228600" eaLnBrk="0" fontAlgn="base" hangingPunct="0">
              <a:spcBef>
                <a:spcPct val="30000"/>
              </a:spcBef>
              <a:spcAft>
                <a:spcPct val="0"/>
              </a:spcAft>
              <a:defRPr sz="1200">
                <a:solidFill>
                  <a:schemeClr val="tx1"/>
                </a:solidFill>
                <a:latin typeface="Arial" charset="0"/>
                <a:ea typeface="ＭＳ Ｐゴシック" charset="0"/>
              </a:defRPr>
            </a:lvl6pPr>
            <a:lvl7pPr marL="2971800" indent="-228600" eaLnBrk="0" fontAlgn="base" hangingPunct="0">
              <a:spcBef>
                <a:spcPct val="30000"/>
              </a:spcBef>
              <a:spcAft>
                <a:spcPct val="0"/>
              </a:spcAft>
              <a:defRPr sz="1200">
                <a:solidFill>
                  <a:schemeClr val="tx1"/>
                </a:solidFill>
                <a:latin typeface="Arial" charset="0"/>
                <a:ea typeface="ＭＳ Ｐゴシック" charset="0"/>
              </a:defRPr>
            </a:lvl7pPr>
            <a:lvl8pPr marL="3429000" indent="-228600" eaLnBrk="0" fontAlgn="base" hangingPunct="0">
              <a:spcBef>
                <a:spcPct val="30000"/>
              </a:spcBef>
              <a:spcAft>
                <a:spcPct val="0"/>
              </a:spcAft>
              <a:defRPr sz="1200">
                <a:solidFill>
                  <a:schemeClr val="tx1"/>
                </a:solidFill>
                <a:latin typeface="Arial" charset="0"/>
                <a:ea typeface="ＭＳ Ｐゴシック" charset="0"/>
              </a:defRPr>
            </a:lvl8pPr>
            <a:lvl9pPr marL="3886200" indent="-228600" eaLnBrk="0" fontAlgn="base" hangingPunct="0">
              <a:spcBef>
                <a:spcPct val="30000"/>
              </a:spcBef>
              <a:spcAft>
                <a:spcPct val="0"/>
              </a:spcAft>
              <a:defRPr sz="1200">
                <a:solidFill>
                  <a:schemeClr val="tx1"/>
                </a:solidFill>
                <a:latin typeface="Arial" charset="0"/>
                <a:ea typeface="ＭＳ Ｐゴシック" charset="0"/>
              </a:defRPr>
            </a:lvl9pPr>
          </a:lstStyle>
          <a:p>
            <a:fld id="{BA7D3F5D-CE7D-BF47-9693-67DEFB3EE73E}" type="slidenum">
              <a:rPr lang="fr-BE"/>
              <a:pPr/>
              <a:t>5</a:t>
            </a:fld>
            <a:endParaRPr lang="fr-BE"/>
          </a:p>
        </p:txBody>
      </p:sp>
    </p:spTree>
    <p:extLst>
      <p:ext uri="{BB962C8B-B14F-4D97-AF65-F5344CB8AC3E}">
        <p14:creationId xmlns:p14="http://schemas.microsoft.com/office/powerpoint/2010/main" val="277693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Afin</a:t>
            </a:r>
            <a:r>
              <a:rPr lang="fr-BE" baseline="0" dirty="0" smtClean="0"/>
              <a:t> de répondre au mieux au besoins des patients, les interventions sont orientées.</a:t>
            </a:r>
          </a:p>
          <a:p>
            <a:r>
              <a:rPr lang="fr-BE" baseline="0" dirty="0" smtClean="0"/>
              <a:t>Avant de pouvoir mettre en place des interventions spécifiques, le psychologue réalise une évaluation des difficultés et émet une/des hypothèse(s) diagnostiques. L’évaluation psychologique consiste en un ou plusieurs entretiens avec le patient afin de pouvoir voir avec lui la situation actuelle, les éventuels symptômes anxieux ou dépressifs (parfois également des idéations suicidaires, des signes de décompensation psychotiques…) mais nous rencontrons également dans certaines situations les proches (et soignants) pour réaliser une hétéro-anamnèse. Nous essayons également de voir quels sont les éventuels antécédents psychiatriques du patient, quelles sont ses ressources et stratégies d’adaptation. </a:t>
            </a:r>
          </a:p>
          <a:p>
            <a:endParaRPr lang="fr-BE" baseline="0" dirty="0" smtClean="0"/>
          </a:p>
          <a:p>
            <a:r>
              <a:rPr lang="fr-BE" baseline="0" dirty="0" smtClean="0"/>
              <a:t>10 à 50 % des patients ayant un cancer présentent des hauts niveaux de détresse. Non traitée, la détresse peut avoir des conséquences à long terme sur l’adhésion des patients au traitement, la durée d’hospitalisation, les chance de survie, la qualité de vie. </a:t>
            </a:r>
          </a:p>
          <a:p>
            <a:r>
              <a:rPr lang="fr-BE" baseline="0" dirty="0" smtClean="0"/>
              <a:t> </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6</a:t>
            </a:fld>
            <a:endParaRPr lang="fr-FR"/>
          </a:p>
        </p:txBody>
      </p:sp>
    </p:spTree>
    <p:extLst>
      <p:ext uri="{BB962C8B-B14F-4D97-AF65-F5344CB8AC3E}">
        <p14:creationId xmlns:p14="http://schemas.microsoft.com/office/powerpoint/2010/main" val="1747455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 diagnostic de cancer,</a:t>
            </a:r>
            <a:r>
              <a:rPr lang="fr-BE" baseline="0" dirty="0" smtClean="0"/>
              <a:t> maladie régulièrement associée à l’idée de mort, peut conduire les patients à entamer une psychothérapie ((</a:t>
            </a:r>
            <a:r>
              <a:rPr lang="fr-BE" baseline="0" dirty="0" err="1" smtClean="0"/>
              <a:t>Razavi</a:t>
            </a:r>
            <a:r>
              <a:rPr lang="fr-BE" baseline="0" dirty="0" smtClean="0"/>
              <a:t> et </a:t>
            </a:r>
            <a:r>
              <a:rPr lang="fr-BE" baseline="0" dirty="0" err="1" smtClean="0"/>
              <a:t>Delaux</a:t>
            </a:r>
            <a:r>
              <a:rPr lang="fr-BE" baseline="0" dirty="0" smtClean="0"/>
              <a:t>, 1998)</a:t>
            </a:r>
          </a:p>
          <a:p>
            <a:endParaRPr lang="fr-BE" baseline="0" dirty="0" smtClean="0"/>
          </a:p>
          <a:p>
            <a:r>
              <a:rPr lang="fr-BE" baseline="0" dirty="0" smtClean="0"/>
              <a:t>Psychopathologies: lorsque le patient est fortement fragilisé psychologiquement, il se peut que divers troubles psychiatriques apparaissent : troubles dépressifs et anxieux</a:t>
            </a:r>
          </a:p>
          <a:p>
            <a:endParaRPr lang="fr-BE" baseline="0" dirty="0" smtClean="0"/>
          </a:p>
          <a:p>
            <a:r>
              <a:rPr lang="fr-BE" baseline="0" dirty="0" smtClean="0"/>
              <a:t>Patients présentant des troubles psychopathologiques préexistants sont plus fragiles, plus susceptibles de refaire des épisodes dépressifs, anxieux. </a:t>
            </a:r>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7</a:t>
            </a:fld>
            <a:endParaRPr lang="fr-FR"/>
          </a:p>
        </p:txBody>
      </p:sp>
    </p:spTree>
    <p:extLst>
      <p:ext uri="{BB962C8B-B14F-4D97-AF65-F5344CB8AC3E}">
        <p14:creationId xmlns:p14="http://schemas.microsoft.com/office/powerpoint/2010/main" val="1003667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fr-BE" dirty="0" smtClean="0"/>
              <a:t>Intervention de soutien:</a:t>
            </a:r>
            <a:r>
              <a:rPr lang="fr-BE" baseline="0" dirty="0" smtClean="0"/>
              <a:t> se focalise sur le fonctionnement du sujet et sur ses défenses inadaptées éventuelles. Utiliser de manière appropriée les interprétations, des demandes de clarification. L’intervenant soutient également la préparation aux menaces ainsi que le travail des traumas et des pertes du sujet. Soutenir l’estime de soi, l’espoir, le sentiment de sécurité et les capacités d’adaptation du sujet.</a:t>
            </a:r>
            <a:endParaRPr lang="fr-BE" dirty="0" smtClean="0"/>
          </a:p>
          <a:p>
            <a:endParaRPr lang="fr-BE" dirty="0" smtClean="0"/>
          </a:p>
          <a:p>
            <a:r>
              <a:rPr lang="fr-BE" dirty="0" smtClean="0"/>
              <a:t>Sens de la maladie dans la vie de la personne (récit de vie) pour lui-même</a:t>
            </a:r>
            <a:r>
              <a:rPr lang="fr-BE" baseline="0" dirty="0" smtClean="0"/>
              <a:t> et par rapport à sa position dans sa famille….</a:t>
            </a:r>
            <a:endParaRPr lang="fr-BE" dirty="0" smtClean="0"/>
          </a:p>
          <a:p>
            <a:r>
              <a:rPr lang="fr-BE" dirty="0" smtClean="0"/>
              <a:t>Améliorer</a:t>
            </a:r>
            <a:r>
              <a:rPr lang="fr-BE" baseline="0" dirty="0" smtClean="0"/>
              <a:t> la r</a:t>
            </a:r>
            <a:r>
              <a:rPr lang="fr-BE" dirty="0" smtClean="0"/>
              <a:t>égulation</a:t>
            </a:r>
            <a:r>
              <a:rPr lang="fr-BE" baseline="0" dirty="0" smtClean="0"/>
              <a:t> émotionnelles par des techniques psychocorporelles</a:t>
            </a:r>
          </a:p>
          <a:p>
            <a:r>
              <a:rPr lang="fr-BE" baseline="0" dirty="0" smtClean="0"/>
              <a:t>Aider les patients à s’adapter aux effets secondaires des traitements (long terme et court terme)</a:t>
            </a:r>
          </a:p>
          <a:p>
            <a:endParaRPr lang="fr-BE" baseline="0" dirty="0" smtClean="0"/>
          </a:p>
          <a:p>
            <a:r>
              <a:rPr lang="fr-BE" baseline="0" dirty="0" smtClean="0"/>
              <a:t>L’expression du ressenti et des émotions</a:t>
            </a:r>
          </a:p>
          <a:p>
            <a:r>
              <a:rPr lang="fr-BE" baseline="0" dirty="0" smtClean="0"/>
              <a:t>Evaluer les ressources</a:t>
            </a:r>
          </a:p>
          <a:p>
            <a:r>
              <a:rPr lang="fr-BE" baseline="0" dirty="0" smtClean="0"/>
              <a:t>Développer et optimiser les stratégies de gestion du stress</a:t>
            </a:r>
          </a:p>
          <a:p>
            <a:r>
              <a:rPr lang="fr-BE" baseline="0" dirty="0" smtClean="0"/>
              <a:t>Evaluer un éventuel trouble de l’adaptation ou trouble psychopathologique pour adapter la prise en charge (en terme d’intervention mais également en terme d’intensité et/ou de fréquence) </a:t>
            </a:r>
          </a:p>
          <a:p>
            <a:r>
              <a:rPr lang="fr-BE" baseline="0" dirty="0" smtClean="0"/>
              <a:t>Parfois un rôle de « décodeur »</a:t>
            </a:r>
          </a:p>
          <a:p>
            <a:endParaRPr lang="fr-BE" baseline="0" dirty="0" smtClean="0"/>
          </a:p>
          <a:p>
            <a:r>
              <a:rPr lang="fr-BE" baseline="0" dirty="0" smtClean="0"/>
              <a:t>Rolland (2005) amis en évidence l’importance de la cohésion et des ressources familiales dans la gestion de la maladie et ses traitements. </a:t>
            </a:r>
          </a:p>
          <a:p>
            <a:r>
              <a:rPr lang="fr-BE" baseline="0" dirty="0" smtClean="0"/>
              <a:t>Aider les proches à mieux s’adapter a également un impact sur l’adaptation du patient. (principe d’être aidé pour mieux aider).</a:t>
            </a:r>
          </a:p>
          <a:p>
            <a:endParaRPr lang="fr-BE" baseline="0" dirty="0" smtClean="0"/>
          </a:p>
          <a:p>
            <a:r>
              <a:rPr lang="fr-BE" baseline="0" dirty="0" smtClean="0"/>
              <a:t>Soutien des enfants (meilleure communication autour de la maladie mais également sur d’autres sujets, une diminution des préoccupations). </a:t>
            </a:r>
          </a:p>
          <a:p>
            <a:endParaRPr lang="fr-BE" dirty="0"/>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8</a:t>
            </a:fld>
            <a:endParaRPr lang="fr-FR"/>
          </a:p>
        </p:txBody>
      </p:sp>
    </p:spTree>
    <p:extLst>
      <p:ext uri="{BB962C8B-B14F-4D97-AF65-F5344CB8AC3E}">
        <p14:creationId xmlns:p14="http://schemas.microsoft.com/office/powerpoint/2010/main" val="3574639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EDD53096-11FF-E543-853C-5615C84352A2}" type="slidenum">
              <a:rPr lang="fr-FR" smtClean="0"/>
              <a:t>9</a:t>
            </a:fld>
            <a:endParaRPr lang="fr-FR"/>
          </a:p>
        </p:txBody>
      </p:sp>
    </p:spTree>
    <p:extLst>
      <p:ext uri="{BB962C8B-B14F-4D97-AF65-F5344CB8AC3E}">
        <p14:creationId xmlns:p14="http://schemas.microsoft.com/office/powerpoint/2010/main" val="39151296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pdf"/><Relationship Id="rId1" Type="http://schemas.openxmlformats.org/officeDocument/2006/relationships/slideMaster" Target="../slideMasters/slideMaster1.xml"/><Relationship Id="rId5" Type="http://schemas.openxmlformats.org/officeDocument/2006/relationships/image" Target="../media/image3.jpeg"/><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1.pd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1.pd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1.pd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1.pd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1.pd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9478" y="2416175"/>
            <a:ext cx="7022189" cy="1470025"/>
          </a:xfrm>
        </p:spPr>
        <p:txBody>
          <a:bodyPr/>
          <a:lstStyle>
            <a:lvl1pPr algn="l">
              <a:defRPr sz="2800">
                <a:solidFill>
                  <a:srgbClr val="555555"/>
                </a:solidFill>
              </a:defRPr>
            </a:lvl1pPr>
          </a:lstStyle>
          <a:p>
            <a:r>
              <a:rPr lang="fr-FR" dirty="0" smtClean="0"/>
              <a:t>Cliquez et modifiez le titre</a:t>
            </a:r>
            <a:endParaRPr lang="fr-FR" dirty="0"/>
          </a:p>
        </p:txBody>
      </p:sp>
      <p:sp>
        <p:nvSpPr>
          <p:cNvPr id="3" name="Sous-titre 2"/>
          <p:cNvSpPr>
            <a:spLocks noGrp="1"/>
          </p:cNvSpPr>
          <p:nvPr>
            <p:ph type="subTitle" idx="1"/>
          </p:nvPr>
        </p:nvSpPr>
        <p:spPr>
          <a:xfrm>
            <a:off x="809479" y="3886200"/>
            <a:ext cx="7022188" cy="1752600"/>
          </a:xfrm>
        </p:spPr>
        <p:txBody>
          <a:bodyPr/>
          <a:lstStyle>
            <a:lvl1pPr marL="0" indent="0" algn="l">
              <a:spcBef>
                <a:spcPts val="200"/>
              </a:spcBef>
              <a:buNone/>
              <a:defRPr sz="1800">
                <a:solidFill>
                  <a:srgbClr val="8B8B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pic>
        <p:nvPicPr>
          <p:cNvPr id="11" name="Image 10"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96327" y="330198"/>
            <a:ext cx="2317330" cy="1244602"/>
          </a:xfrm>
          <a:prstGeom prst="rect">
            <a:avLst/>
          </a:prstGeom>
        </p:spPr>
      </p:pic>
      <p:grpSp>
        <p:nvGrpSpPr>
          <p:cNvPr id="13" name="Grouper 12"/>
          <p:cNvGrpSpPr>
            <a:grpSpLocks noChangeAspect="1"/>
          </p:cNvGrpSpPr>
          <p:nvPr userDrawn="1"/>
        </p:nvGrpSpPr>
        <p:grpSpPr>
          <a:xfrm>
            <a:off x="8211991" y="6155266"/>
            <a:ext cx="643797" cy="540000"/>
            <a:chOff x="2179638" y="4689270"/>
            <a:chExt cx="774337" cy="649493"/>
          </a:xfrm>
        </p:grpSpPr>
        <p:pic>
          <p:nvPicPr>
            <p:cNvPr id="14" name="Image 13" descr="logo_ULB.jpg"/>
            <p:cNvPicPr>
              <a:picLocks noChangeAspect="1"/>
            </p:cNvPicPr>
            <p:nvPr userDrawn="1"/>
          </p:nvPicPr>
          <p:blipFill>
            <a:blip r:embed="rId4"/>
            <a:stretch>
              <a:fillRect/>
            </a:stretch>
          </p:blipFill>
          <p:spPr>
            <a:xfrm>
              <a:off x="2179638" y="4852988"/>
              <a:ext cx="360000" cy="360000"/>
            </a:xfrm>
            <a:prstGeom prst="rect">
              <a:avLst/>
            </a:prstGeom>
          </p:spPr>
        </p:pic>
        <p:pic>
          <p:nvPicPr>
            <p:cNvPr id="15" name="Image 14" descr="iris 2.jpg"/>
            <p:cNvPicPr>
              <a:picLocks noChangeAspect="1"/>
            </p:cNvPicPr>
            <p:nvPr userDrawn="1"/>
          </p:nvPicPr>
          <p:blipFill>
            <a:blip r:embed="rId5"/>
            <a:stretch>
              <a:fillRect/>
            </a:stretch>
          </p:blipFill>
          <p:spPr>
            <a:xfrm>
              <a:off x="2593975" y="4689270"/>
              <a:ext cx="360000" cy="649493"/>
            </a:xfrm>
            <a:prstGeom prst="rect">
              <a:avLst/>
            </a:prstGeom>
          </p:spPr>
        </p:pic>
      </p:grpSp>
      <p:sp>
        <p:nvSpPr>
          <p:cNvPr id="19" name="Rectangle 18"/>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Rectangle 19"/>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a:xfrm>
            <a:off x="511081" y="1422393"/>
            <a:ext cx="8054101" cy="4377273"/>
          </a:xfrm>
        </p:spPr>
        <p:txBody>
          <a:bodyPr/>
          <a:lstStyle>
            <a:lvl1pPr>
              <a:defRPr>
                <a:solidFill>
                  <a:srgbClr val="555555"/>
                </a:solidFill>
              </a:defRPr>
            </a:lvl1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3" name="ZoneTexte 12"/>
          <p:cNvSpPr txBox="1"/>
          <p:nvPr userDrawn="1"/>
        </p:nvSpPr>
        <p:spPr>
          <a:xfrm>
            <a:off x="1712868" y="6282052"/>
            <a:ext cx="6120000" cy="369332"/>
          </a:xfrm>
          <a:prstGeom prst="rect">
            <a:avLst/>
          </a:prstGeom>
          <a:noFill/>
        </p:spPr>
        <p:txBody>
          <a:bodyPr wrap="square" rtlCol="0" anchor="b" anchorCtr="0">
            <a:noAutofit/>
          </a:bodyPr>
          <a:lstStyle/>
          <a:p>
            <a:endParaRPr lang="fr-FR" sz="1400" dirty="0">
              <a:latin typeface="Arial"/>
              <a:cs typeface="Arial"/>
            </a:endParaRPr>
          </a:p>
        </p:txBody>
      </p:sp>
      <p:sp>
        <p:nvSpPr>
          <p:cNvPr id="14" name="Espace réservé du pied de page 4"/>
          <p:cNvSpPr>
            <a:spLocks noGrp="1"/>
          </p:cNvSpPr>
          <p:nvPr userDrawn="1">
            <p:ph type="ftr" sz="quarter" idx="11"/>
          </p:nvPr>
        </p:nvSpPr>
        <p:spPr>
          <a:xfrm>
            <a:off x="1721277" y="6299795"/>
            <a:ext cx="6268421" cy="365125"/>
          </a:xfrm>
          <a:prstGeom prst="rect">
            <a:avLst/>
          </a:prstGeom>
        </p:spPr>
        <p:txBody>
          <a:bodyPr anchor="b"/>
          <a:lstStyle>
            <a:lvl1pPr algn="ctr">
              <a:defRPr sz="1100">
                <a:solidFill>
                  <a:srgbClr val="555555"/>
                </a:solidFill>
                <a:latin typeface="Arial"/>
                <a:cs typeface="Arial"/>
              </a:defRPr>
            </a:lvl1pPr>
          </a:lstStyle>
          <a:p>
            <a:r>
              <a:rPr lang="fr-FR" smtClean="0"/>
              <a:t>Pied de page à compléter</a:t>
            </a:r>
            <a:endParaRPr lang="fr-FR" dirty="0"/>
          </a:p>
        </p:txBody>
      </p:sp>
      <p:grpSp>
        <p:nvGrpSpPr>
          <p:cNvPr id="5" name="Groupe 4"/>
          <p:cNvGrpSpPr/>
          <p:nvPr userDrawn="1"/>
        </p:nvGrpSpPr>
        <p:grpSpPr>
          <a:xfrm>
            <a:off x="-1" y="0"/>
            <a:ext cx="9144001" cy="6865814"/>
            <a:chOff x="-1" y="0"/>
            <a:chExt cx="9144001" cy="6865814"/>
          </a:xfrm>
        </p:grpSpPr>
        <p:grpSp>
          <p:nvGrpSpPr>
            <p:cNvPr id="7" name="Grouper 6"/>
            <p:cNvGrpSpPr>
              <a:grpSpLocks noChangeAspect="1"/>
            </p:cNvGrpSpPr>
            <p:nvPr userDrawn="1"/>
          </p:nvGrpSpPr>
          <p:grpSpPr>
            <a:xfrm>
              <a:off x="8211991" y="6155266"/>
              <a:ext cx="643797" cy="540000"/>
              <a:chOff x="2179638" y="4689270"/>
              <a:chExt cx="774337" cy="649493"/>
            </a:xfrm>
          </p:grpSpPr>
          <p:pic>
            <p:nvPicPr>
              <p:cNvPr id="8" name="Image 7" descr="logo_ULB.jpg"/>
              <p:cNvPicPr>
                <a:picLocks noChangeAspect="1"/>
              </p:cNvPicPr>
              <p:nvPr userDrawn="1"/>
            </p:nvPicPr>
            <p:blipFill>
              <a:blip r:embed="rId2"/>
              <a:stretch>
                <a:fillRect/>
              </a:stretch>
            </p:blipFill>
            <p:spPr>
              <a:xfrm>
                <a:off x="2179638" y="4852988"/>
                <a:ext cx="360000" cy="360000"/>
              </a:xfrm>
              <a:prstGeom prst="rect">
                <a:avLst/>
              </a:prstGeom>
            </p:spPr>
          </p:pic>
          <p:pic>
            <p:nvPicPr>
              <p:cNvPr id="9" name="Image 8" descr="iris 2.jpg"/>
              <p:cNvPicPr>
                <a:picLocks noChangeAspect="1"/>
              </p:cNvPicPr>
              <p:nvPr userDrawn="1"/>
            </p:nvPicPr>
            <p:blipFill>
              <a:blip r:embed="rId3"/>
              <a:stretch>
                <a:fillRect/>
              </a:stretch>
            </p:blipFill>
            <p:spPr>
              <a:xfrm>
                <a:off x="2593975" y="4689270"/>
                <a:ext cx="360000" cy="649493"/>
              </a:xfrm>
              <a:prstGeom prst="rect">
                <a:avLst/>
              </a:prstGeom>
            </p:spPr>
          </p:pic>
        </p:grpSp>
        <p:pic>
          <p:nvPicPr>
            <p:cNvPr id="10" name="Image 9"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96327" y="5935131"/>
              <a:ext cx="1236208" cy="663948"/>
            </a:xfrm>
            <a:prstGeom prst="rect">
              <a:avLst/>
            </a:prstGeom>
          </p:spPr>
        </p:pic>
        <p:sp>
          <p:nvSpPr>
            <p:cNvPr id="18" name="Rectangle 17"/>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Rectangle 18"/>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15" name="Espace réservé du pied de page 4"/>
          <p:cNvSpPr>
            <a:spLocks noGrp="1"/>
          </p:cNvSpPr>
          <p:nvPr>
            <p:ph type="ftr" sz="quarter" idx="11"/>
          </p:nvPr>
        </p:nvSpPr>
        <p:spPr>
          <a:xfrm>
            <a:off x="1721277" y="6299795"/>
            <a:ext cx="6268421" cy="365125"/>
          </a:xfrm>
          <a:prstGeom prst="rect">
            <a:avLst/>
          </a:prstGeom>
        </p:spPr>
        <p:txBody>
          <a:bodyPr anchor="b"/>
          <a:lstStyle>
            <a:lvl1pPr algn="ctr">
              <a:defRPr sz="1100">
                <a:solidFill>
                  <a:srgbClr val="555555"/>
                </a:solidFill>
                <a:latin typeface="Arial"/>
                <a:cs typeface="Arial"/>
              </a:defRPr>
            </a:lvl1pPr>
          </a:lstStyle>
          <a:p>
            <a:r>
              <a:rPr lang="fr-FR" smtClean="0"/>
              <a:t>Pied de page à compléter</a:t>
            </a:r>
            <a:endParaRPr lang="fr-FR" dirty="0"/>
          </a:p>
        </p:txBody>
      </p:sp>
      <p:grpSp>
        <p:nvGrpSpPr>
          <p:cNvPr id="20" name="Groupe 19"/>
          <p:cNvGrpSpPr/>
          <p:nvPr userDrawn="1"/>
        </p:nvGrpSpPr>
        <p:grpSpPr>
          <a:xfrm>
            <a:off x="-1" y="0"/>
            <a:ext cx="9144001" cy="6865814"/>
            <a:chOff x="-1" y="0"/>
            <a:chExt cx="9144001" cy="6865814"/>
          </a:xfrm>
        </p:grpSpPr>
        <p:grpSp>
          <p:nvGrpSpPr>
            <p:cNvPr id="21" name="Grouper 6"/>
            <p:cNvGrpSpPr>
              <a:grpSpLocks noChangeAspect="1"/>
            </p:cNvGrpSpPr>
            <p:nvPr userDrawn="1"/>
          </p:nvGrpSpPr>
          <p:grpSpPr>
            <a:xfrm>
              <a:off x="8211991" y="6155266"/>
              <a:ext cx="643797" cy="540000"/>
              <a:chOff x="2179638" y="4689270"/>
              <a:chExt cx="774337" cy="649493"/>
            </a:xfrm>
          </p:grpSpPr>
          <p:pic>
            <p:nvPicPr>
              <p:cNvPr id="25" name="Image 24" descr="logo_ULB.jpg"/>
              <p:cNvPicPr>
                <a:picLocks noChangeAspect="1"/>
              </p:cNvPicPr>
              <p:nvPr userDrawn="1"/>
            </p:nvPicPr>
            <p:blipFill>
              <a:blip r:embed="rId2"/>
              <a:stretch>
                <a:fillRect/>
              </a:stretch>
            </p:blipFill>
            <p:spPr>
              <a:xfrm>
                <a:off x="2179638" y="4852988"/>
                <a:ext cx="360000" cy="360000"/>
              </a:xfrm>
              <a:prstGeom prst="rect">
                <a:avLst/>
              </a:prstGeom>
            </p:spPr>
          </p:pic>
          <p:pic>
            <p:nvPicPr>
              <p:cNvPr id="26" name="Image 25" descr="iris 2.jpg"/>
              <p:cNvPicPr>
                <a:picLocks noChangeAspect="1"/>
              </p:cNvPicPr>
              <p:nvPr userDrawn="1"/>
            </p:nvPicPr>
            <p:blipFill>
              <a:blip r:embed="rId3"/>
              <a:stretch>
                <a:fillRect/>
              </a:stretch>
            </p:blipFill>
            <p:spPr>
              <a:xfrm>
                <a:off x="2593975" y="4689270"/>
                <a:ext cx="360000" cy="649493"/>
              </a:xfrm>
              <a:prstGeom prst="rect">
                <a:avLst/>
              </a:prstGeom>
            </p:spPr>
          </p:pic>
        </p:grpSp>
        <p:pic>
          <p:nvPicPr>
            <p:cNvPr id="22" name="Image 21"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96327" y="5935131"/>
              <a:ext cx="1236208" cy="663948"/>
            </a:xfrm>
            <a:prstGeom prst="rect">
              <a:avLst/>
            </a:prstGeom>
          </p:spPr>
        </p:pic>
        <p:sp>
          <p:nvSpPr>
            <p:cNvPr id="23" name="Rectangle 22"/>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 name="Rectangle 23"/>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6" name="Espace réservé du pied de page 4"/>
          <p:cNvSpPr>
            <a:spLocks noGrp="1"/>
          </p:cNvSpPr>
          <p:nvPr>
            <p:ph type="ftr" sz="quarter" idx="11"/>
          </p:nvPr>
        </p:nvSpPr>
        <p:spPr>
          <a:xfrm>
            <a:off x="1721277" y="6299795"/>
            <a:ext cx="6268421" cy="365125"/>
          </a:xfrm>
          <a:prstGeom prst="rect">
            <a:avLst/>
          </a:prstGeom>
        </p:spPr>
        <p:txBody>
          <a:bodyPr anchor="b"/>
          <a:lstStyle>
            <a:lvl1pPr algn="ctr">
              <a:defRPr sz="1100">
                <a:solidFill>
                  <a:srgbClr val="555555"/>
                </a:solidFill>
                <a:latin typeface="Arial"/>
                <a:cs typeface="Arial"/>
              </a:defRPr>
            </a:lvl1pPr>
          </a:lstStyle>
          <a:p>
            <a:r>
              <a:rPr lang="fr-FR" smtClean="0"/>
              <a:t>Pied de page à compléter</a:t>
            </a:r>
            <a:endParaRPr lang="fr-FR" dirty="0"/>
          </a:p>
        </p:txBody>
      </p:sp>
      <p:grpSp>
        <p:nvGrpSpPr>
          <p:cNvPr id="19" name="Groupe 18"/>
          <p:cNvGrpSpPr/>
          <p:nvPr userDrawn="1"/>
        </p:nvGrpSpPr>
        <p:grpSpPr>
          <a:xfrm>
            <a:off x="-1" y="0"/>
            <a:ext cx="9144001" cy="6865814"/>
            <a:chOff x="-1" y="0"/>
            <a:chExt cx="9144001" cy="6865814"/>
          </a:xfrm>
        </p:grpSpPr>
        <p:grpSp>
          <p:nvGrpSpPr>
            <p:cNvPr id="20" name="Grouper 6"/>
            <p:cNvGrpSpPr>
              <a:grpSpLocks noChangeAspect="1"/>
            </p:cNvGrpSpPr>
            <p:nvPr userDrawn="1"/>
          </p:nvGrpSpPr>
          <p:grpSpPr>
            <a:xfrm>
              <a:off x="8211991" y="6155266"/>
              <a:ext cx="643797" cy="540000"/>
              <a:chOff x="2179638" y="4689270"/>
              <a:chExt cx="774337" cy="649493"/>
            </a:xfrm>
          </p:grpSpPr>
          <p:pic>
            <p:nvPicPr>
              <p:cNvPr id="24" name="Image 23" descr="logo_ULB.jpg"/>
              <p:cNvPicPr>
                <a:picLocks noChangeAspect="1"/>
              </p:cNvPicPr>
              <p:nvPr userDrawn="1"/>
            </p:nvPicPr>
            <p:blipFill>
              <a:blip r:embed="rId2"/>
              <a:stretch>
                <a:fillRect/>
              </a:stretch>
            </p:blipFill>
            <p:spPr>
              <a:xfrm>
                <a:off x="2179638" y="4852988"/>
                <a:ext cx="360000" cy="360000"/>
              </a:xfrm>
              <a:prstGeom prst="rect">
                <a:avLst/>
              </a:prstGeom>
            </p:spPr>
          </p:pic>
          <p:pic>
            <p:nvPicPr>
              <p:cNvPr id="25" name="Image 24" descr="iris 2.jpg"/>
              <p:cNvPicPr>
                <a:picLocks noChangeAspect="1"/>
              </p:cNvPicPr>
              <p:nvPr userDrawn="1"/>
            </p:nvPicPr>
            <p:blipFill>
              <a:blip r:embed="rId3"/>
              <a:stretch>
                <a:fillRect/>
              </a:stretch>
            </p:blipFill>
            <p:spPr>
              <a:xfrm>
                <a:off x="2593975" y="4689270"/>
                <a:ext cx="360000" cy="649493"/>
              </a:xfrm>
              <a:prstGeom prst="rect">
                <a:avLst/>
              </a:prstGeom>
            </p:spPr>
          </p:pic>
        </p:grpSp>
        <p:pic>
          <p:nvPicPr>
            <p:cNvPr id="21" name="Image 20"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96327" y="5935131"/>
              <a:ext cx="1236208" cy="663948"/>
            </a:xfrm>
            <a:prstGeom prst="rect">
              <a:avLst/>
            </a:prstGeom>
          </p:spPr>
        </p:pic>
        <p:sp>
          <p:nvSpPr>
            <p:cNvPr id="22" name="Rectangle 21"/>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 name="Rectangle 22"/>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8" name="Espace réservé du pied de page 4"/>
          <p:cNvSpPr>
            <a:spLocks noGrp="1"/>
          </p:cNvSpPr>
          <p:nvPr>
            <p:ph type="ftr" sz="quarter" idx="11"/>
          </p:nvPr>
        </p:nvSpPr>
        <p:spPr>
          <a:xfrm>
            <a:off x="1721277" y="6299795"/>
            <a:ext cx="6268421" cy="365125"/>
          </a:xfrm>
          <a:prstGeom prst="rect">
            <a:avLst/>
          </a:prstGeom>
        </p:spPr>
        <p:txBody>
          <a:bodyPr anchor="b"/>
          <a:lstStyle>
            <a:lvl1pPr algn="ctr">
              <a:defRPr sz="1100">
                <a:solidFill>
                  <a:srgbClr val="555555"/>
                </a:solidFill>
                <a:latin typeface="Arial"/>
                <a:cs typeface="Arial"/>
              </a:defRPr>
            </a:lvl1pPr>
          </a:lstStyle>
          <a:p>
            <a:r>
              <a:rPr lang="fr-FR" smtClean="0"/>
              <a:t>Pied de page à compléter</a:t>
            </a:r>
            <a:endParaRPr lang="fr-FR" dirty="0"/>
          </a:p>
        </p:txBody>
      </p:sp>
      <p:grpSp>
        <p:nvGrpSpPr>
          <p:cNvPr id="21" name="Groupe 20"/>
          <p:cNvGrpSpPr/>
          <p:nvPr userDrawn="1"/>
        </p:nvGrpSpPr>
        <p:grpSpPr>
          <a:xfrm>
            <a:off x="-1" y="0"/>
            <a:ext cx="9144001" cy="6865814"/>
            <a:chOff x="-1" y="0"/>
            <a:chExt cx="9144001" cy="6865814"/>
          </a:xfrm>
        </p:grpSpPr>
        <p:grpSp>
          <p:nvGrpSpPr>
            <p:cNvPr id="22" name="Grouper 6"/>
            <p:cNvGrpSpPr>
              <a:grpSpLocks noChangeAspect="1"/>
            </p:cNvGrpSpPr>
            <p:nvPr userDrawn="1"/>
          </p:nvGrpSpPr>
          <p:grpSpPr>
            <a:xfrm>
              <a:off x="8211991" y="6155266"/>
              <a:ext cx="643797" cy="540000"/>
              <a:chOff x="2179638" y="4689270"/>
              <a:chExt cx="774337" cy="649493"/>
            </a:xfrm>
          </p:grpSpPr>
          <p:pic>
            <p:nvPicPr>
              <p:cNvPr id="26" name="Image 25" descr="logo_ULB.jpg"/>
              <p:cNvPicPr>
                <a:picLocks noChangeAspect="1"/>
              </p:cNvPicPr>
              <p:nvPr userDrawn="1"/>
            </p:nvPicPr>
            <p:blipFill>
              <a:blip r:embed="rId2"/>
              <a:stretch>
                <a:fillRect/>
              </a:stretch>
            </p:blipFill>
            <p:spPr>
              <a:xfrm>
                <a:off x="2179638" y="4852988"/>
                <a:ext cx="360000" cy="360000"/>
              </a:xfrm>
              <a:prstGeom prst="rect">
                <a:avLst/>
              </a:prstGeom>
            </p:spPr>
          </p:pic>
          <p:pic>
            <p:nvPicPr>
              <p:cNvPr id="27" name="Image 26" descr="iris 2.jpg"/>
              <p:cNvPicPr>
                <a:picLocks noChangeAspect="1"/>
              </p:cNvPicPr>
              <p:nvPr userDrawn="1"/>
            </p:nvPicPr>
            <p:blipFill>
              <a:blip r:embed="rId3"/>
              <a:stretch>
                <a:fillRect/>
              </a:stretch>
            </p:blipFill>
            <p:spPr>
              <a:xfrm>
                <a:off x="2593975" y="4689270"/>
                <a:ext cx="360000" cy="649493"/>
              </a:xfrm>
              <a:prstGeom prst="rect">
                <a:avLst/>
              </a:prstGeom>
            </p:spPr>
          </p:pic>
        </p:grpSp>
        <p:pic>
          <p:nvPicPr>
            <p:cNvPr id="23" name="Image 22"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96327" y="5935131"/>
              <a:ext cx="1236208" cy="663948"/>
            </a:xfrm>
            <a:prstGeom prst="rect">
              <a:avLst/>
            </a:prstGeom>
          </p:spPr>
        </p:pic>
        <p:sp>
          <p:nvSpPr>
            <p:cNvPr id="24" name="Rectangle 23"/>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Rectangle 24"/>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14" name="Espace réservé du pied de page 4"/>
          <p:cNvSpPr>
            <a:spLocks noGrp="1"/>
          </p:cNvSpPr>
          <p:nvPr>
            <p:ph type="ftr" sz="quarter" idx="11"/>
          </p:nvPr>
        </p:nvSpPr>
        <p:spPr>
          <a:xfrm>
            <a:off x="1721277" y="6299795"/>
            <a:ext cx="6268421" cy="365125"/>
          </a:xfrm>
          <a:prstGeom prst="rect">
            <a:avLst/>
          </a:prstGeom>
        </p:spPr>
        <p:txBody>
          <a:bodyPr anchor="b"/>
          <a:lstStyle>
            <a:lvl1pPr algn="ctr">
              <a:defRPr sz="1100">
                <a:solidFill>
                  <a:srgbClr val="555555"/>
                </a:solidFill>
                <a:latin typeface="Arial"/>
                <a:cs typeface="Arial"/>
              </a:defRPr>
            </a:lvl1pPr>
          </a:lstStyle>
          <a:p>
            <a:r>
              <a:rPr lang="fr-FR" dirty="0" smtClean="0"/>
              <a:t>Pied de page à compléter</a:t>
            </a:r>
            <a:endParaRPr lang="fr-FR" dirty="0"/>
          </a:p>
        </p:txBody>
      </p:sp>
      <p:grpSp>
        <p:nvGrpSpPr>
          <p:cNvPr id="17" name="Groupe 16"/>
          <p:cNvGrpSpPr/>
          <p:nvPr userDrawn="1"/>
        </p:nvGrpSpPr>
        <p:grpSpPr>
          <a:xfrm>
            <a:off x="-1" y="0"/>
            <a:ext cx="9144001" cy="6865814"/>
            <a:chOff x="-1" y="0"/>
            <a:chExt cx="9144001" cy="6865814"/>
          </a:xfrm>
        </p:grpSpPr>
        <p:grpSp>
          <p:nvGrpSpPr>
            <p:cNvPr id="18" name="Grouper 6"/>
            <p:cNvGrpSpPr>
              <a:grpSpLocks noChangeAspect="1"/>
            </p:cNvGrpSpPr>
            <p:nvPr userDrawn="1"/>
          </p:nvGrpSpPr>
          <p:grpSpPr>
            <a:xfrm>
              <a:off x="8211991" y="6155266"/>
              <a:ext cx="643797" cy="540000"/>
              <a:chOff x="2179638" y="4689270"/>
              <a:chExt cx="774337" cy="649493"/>
            </a:xfrm>
          </p:grpSpPr>
          <p:pic>
            <p:nvPicPr>
              <p:cNvPr id="22" name="Image 21" descr="logo_ULB.jpg"/>
              <p:cNvPicPr>
                <a:picLocks noChangeAspect="1"/>
              </p:cNvPicPr>
              <p:nvPr userDrawn="1"/>
            </p:nvPicPr>
            <p:blipFill>
              <a:blip r:embed="rId2"/>
              <a:stretch>
                <a:fillRect/>
              </a:stretch>
            </p:blipFill>
            <p:spPr>
              <a:xfrm>
                <a:off x="2179638" y="4852988"/>
                <a:ext cx="360000" cy="360000"/>
              </a:xfrm>
              <a:prstGeom prst="rect">
                <a:avLst/>
              </a:prstGeom>
            </p:spPr>
          </p:pic>
          <p:pic>
            <p:nvPicPr>
              <p:cNvPr id="23" name="Image 22" descr="iris 2.jpg"/>
              <p:cNvPicPr>
                <a:picLocks noChangeAspect="1"/>
              </p:cNvPicPr>
              <p:nvPr userDrawn="1"/>
            </p:nvPicPr>
            <p:blipFill>
              <a:blip r:embed="rId3"/>
              <a:stretch>
                <a:fillRect/>
              </a:stretch>
            </p:blipFill>
            <p:spPr>
              <a:xfrm>
                <a:off x="2593975" y="4689270"/>
                <a:ext cx="360000" cy="649493"/>
              </a:xfrm>
              <a:prstGeom prst="rect">
                <a:avLst/>
              </a:prstGeom>
            </p:spPr>
          </p:pic>
        </p:grpSp>
        <p:pic>
          <p:nvPicPr>
            <p:cNvPr id="19" name="Image 18" descr="BORDET_LOGO_FRNL_Q.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96327" y="5935131"/>
              <a:ext cx="1236208" cy="663948"/>
            </a:xfrm>
            <a:prstGeom prst="rect">
              <a:avLst/>
            </a:prstGeom>
          </p:spPr>
        </p:pic>
        <p:sp>
          <p:nvSpPr>
            <p:cNvPr id="20" name="Rectangle 19"/>
            <p:cNvSpPr/>
            <p:nvPr userDrawn="1"/>
          </p:nvSpPr>
          <p:spPr>
            <a:xfrm>
              <a:off x="-1" y="0"/>
              <a:ext cx="9144000" cy="108000"/>
            </a:xfrm>
            <a:prstGeom prst="rect">
              <a:avLst/>
            </a:prstGeom>
            <a:solidFill>
              <a:srgbClr val="FFAA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Rectangle 20"/>
            <p:cNvSpPr/>
            <p:nvPr userDrawn="1"/>
          </p:nvSpPr>
          <p:spPr>
            <a:xfrm>
              <a:off x="0" y="6757814"/>
              <a:ext cx="9144000" cy="108000"/>
            </a:xfrm>
            <a:prstGeom prst="rect">
              <a:avLst/>
            </a:prstGeom>
            <a:solidFill>
              <a:srgbClr val="F01E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11081" y="274638"/>
            <a:ext cx="8054101" cy="1143000"/>
          </a:xfrm>
          <a:prstGeom prst="rect">
            <a:avLst/>
          </a:prstGeom>
        </p:spPr>
        <p:txBody>
          <a:bodyPr vert="horz" lIns="91440" tIns="45720" rIns="91440" bIns="45720" rtlCol="0" anchor="t">
            <a:no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511081" y="1600200"/>
            <a:ext cx="8054101" cy="4525963"/>
          </a:xfrm>
          <a:prstGeom prst="rect">
            <a:avLst/>
          </a:prstGeom>
        </p:spPr>
        <p:txBody>
          <a:bodyPr vert="horz" lIns="91440" tIns="45720" rIns="91440" bIns="45720" rtlCol="0">
            <a:no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dt="0"/>
  <p:txStyles>
    <p:titleStyle>
      <a:lvl1pPr algn="l" defTabSz="457200" rtl="0" eaLnBrk="1" latinLnBrk="0" hangingPunct="1">
        <a:spcBef>
          <a:spcPct val="0"/>
        </a:spcBef>
        <a:buNone/>
        <a:defRPr sz="3200" kern="1200">
          <a:solidFill>
            <a:srgbClr val="555555"/>
          </a:solidFill>
          <a:latin typeface="Arial"/>
          <a:ea typeface="+mj-ea"/>
          <a:cs typeface="Arial"/>
        </a:defRPr>
      </a:lvl1pPr>
    </p:titleStyle>
    <p:bodyStyle>
      <a:lvl1pPr marL="342900" indent="-342900" algn="l" defTabSz="457200" rtl="0" eaLnBrk="1" latinLnBrk="0" hangingPunct="1">
        <a:spcBef>
          <a:spcPct val="20000"/>
        </a:spcBef>
        <a:buClr>
          <a:srgbClr val="EBB928"/>
        </a:buClr>
        <a:buSzPct val="35000"/>
        <a:buFont typeface="Wingdings" charset="2"/>
        <a:buChar char="u"/>
        <a:defRPr sz="2800" kern="1200">
          <a:solidFill>
            <a:srgbClr val="555555"/>
          </a:solidFill>
          <a:latin typeface="Arial"/>
          <a:ea typeface="+mn-ea"/>
          <a:cs typeface="Arial"/>
        </a:defRPr>
      </a:lvl1pPr>
      <a:lvl2pPr marL="742950" indent="-285750" algn="l" defTabSz="457200" rtl="0" eaLnBrk="1" latinLnBrk="0" hangingPunct="1">
        <a:spcBef>
          <a:spcPct val="20000"/>
        </a:spcBef>
        <a:buClr>
          <a:srgbClr val="C85A23"/>
        </a:buClr>
        <a:buSzPct val="25000"/>
        <a:buFont typeface="Wingdings" charset="2"/>
        <a:buChar char="u"/>
        <a:defRPr sz="2400" kern="1200">
          <a:solidFill>
            <a:srgbClr val="555555"/>
          </a:solidFill>
          <a:latin typeface="Arial"/>
          <a:ea typeface="+mn-ea"/>
          <a:cs typeface="Arial"/>
        </a:defRPr>
      </a:lvl2pPr>
      <a:lvl3pPr marL="1143000" indent="-228600" algn="l" defTabSz="457200" rtl="0" eaLnBrk="1" latinLnBrk="0" hangingPunct="1">
        <a:spcBef>
          <a:spcPct val="20000"/>
        </a:spcBef>
        <a:buClr>
          <a:srgbClr val="C85A23"/>
        </a:buClr>
        <a:buSzPct val="25000"/>
        <a:buFont typeface="Wingdings" charset="2"/>
        <a:buChar char="u"/>
        <a:defRPr sz="2000" kern="1200">
          <a:solidFill>
            <a:srgbClr val="555555"/>
          </a:solidFill>
          <a:latin typeface="Arial"/>
          <a:ea typeface="+mn-ea"/>
          <a:cs typeface="Arial"/>
        </a:defRPr>
      </a:lvl3pPr>
      <a:lvl4pPr marL="1600200" indent="-228600" algn="l" defTabSz="457200" rtl="0" eaLnBrk="1" latinLnBrk="0" hangingPunct="1">
        <a:spcBef>
          <a:spcPct val="20000"/>
        </a:spcBef>
        <a:buClr>
          <a:srgbClr val="C85A23"/>
        </a:buClr>
        <a:buSzPct val="25000"/>
        <a:buFont typeface="Wingdings" charset="2"/>
        <a:buChar char="u"/>
        <a:defRPr sz="2000" kern="1200">
          <a:solidFill>
            <a:srgbClr val="555555"/>
          </a:solidFill>
          <a:latin typeface="Arial"/>
          <a:ea typeface="+mn-ea"/>
          <a:cs typeface="Arial"/>
        </a:defRPr>
      </a:lvl4pPr>
      <a:lvl5pPr marL="2057400" indent="-228600" algn="l" defTabSz="457200" rtl="0" eaLnBrk="1" latinLnBrk="0" hangingPunct="1">
        <a:spcBef>
          <a:spcPct val="20000"/>
        </a:spcBef>
        <a:buClr>
          <a:srgbClr val="C85A23"/>
        </a:buClr>
        <a:buSzPct val="25000"/>
        <a:buFont typeface="Wingdings" charset="2"/>
        <a:buChar char="u"/>
        <a:defRPr sz="2000" kern="1200">
          <a:solidFill>
            <a:srgbClr val="555555"/>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09478" y="2678652"/>
            <a:ext cx="7022189" cy="1470025"/>
          </a:xfrm>
        </p:spPr>
        <p:txBody>
          <a:bodyPr/>
          <a:lstStyle/>
          <a:p>
            <a:r>
              <a:rPr lang="fr-FR" sz="3000" dirty="0" smtClean="0"/>
              <a:t>Le rôle du psychologue au lit du malade aux soins intensifs oncologiques</a:t>
            </a:r>
            <a:br>
              <a:rPr lang="fr-FR" sz="3000" dirty="0" smtClean="0"/>
            </a:br>
            <a:endParaRPr lang="fr-FR" sz="3000" dirty="0"/>
          </a:p>
        </p:txBody>
      </p:sp>
      <p:sp>
        <p:nvSpPr>
          <p:cNvPr id="3" name="Sous-titre 2"/>
          <p:cNvSpPr>
            <a:spLocks noGrp="1"/>
          </p:cNvSpPr>
          <p:nvPr>
            <p:ph type="subTitle" idx="1"/>
          </p:nvPr>
        </p:nvSpPr>
        <p:spPr>
          <a:xfrm>
            <a:off x="809479" y="3872516"/>
            <a:ext cx="7022188" cy="1752600"/>
          </a:xfrm>
        </p:spPr>
        <p:txBody>
          <a:bodyPr/>
          <a:lstStyle/>
          <a:p>
            <a:pPr>
              <a:spcBef>
                <a:spcPts val="200"/>
              </a:spcBef>
            </a:pPr>
            <a:r>
              <a:rPr lang="fr-FR" sz="1800" dirty="0" smtClean="0"/>
              <a:t>Ariane Fauconnier, Psychologue</a:t>
            </a:r>
          </a:p>
          <a:p>
            <a:pPr>
              <a:spcBef>
                <a:spcPts val="200"/>
              </a:spcBef>
            </a:pPr>
            <a:r>
              <a:rPr lang="fr-FR" sz="1800" dirty="0" smtClean="0"/>
              <a:t>Institut Jules Bordet</a:t>
            </a:r>
          </a:p>
          <a:p>
            <a:pPr>
              <a:spcBef>
                <a:spcPts val="200"/>
              </a:spcBef>
            </a:pPr>
            <a:endParaRPr lang="fr-FR" dirty="0"/>
          </a:p>
          <a:p>
            <a:pPr>
              <a:spcBef>
                <a:spcPts val="200"/>
              </a:spcBef>
            </a:pPr>
            <a:endParaRPr lang="fr-FR" sz="1800" dirty="0" smtClean="0"/>
          </a:p>
          <a:p>
            <a:pPr algn="r">
              <a:spcBef>
                <a:spcPts val="200"/>
              </a:spcBef>
            </a:pPr>
            <a:r>
              <a:rPr lang="fr-FR" dirty="0" smtClean="0"/>
              <a:t>21 octobre 2017</a:t>
            </a:r>
            <a:endParaRPr lang="fr-FR"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a:t>Le rôle du psychologue </a:t>
            </a:r>
            <a:r>
              <a:rPr lang="fr-FR" dirty="0" smtClean="0"/>
              <a:t>aux soins intensifs</a:t>
            </a:r>
            <a:r>
              <a:rPr lang="fr-FR" dirty="0"/>
              <a:t/>
            </a:r>
            <a:br>
              <a:rPr lang="fr-FR" dirty="0"/>
            </a:br>
            <a:r>
              <a:rPr lang="fr-FR" sz="1200" dirty="0" smtClean="0"/>
              <a:t>A. Frenay, 2016</a:t>
            </a:r>
            <a:endParaRPr lang="fr-BE" sz="1200" dirty="0"/>
          </a:p>
        </p:txBody>
      </p:sp>
      <p:sp>
        <p:nvSpPr>
          <p:cNvPr id="3" name="Espace réservé du contenu 2"/>
          <p:cNvSpPr>
            <a:spLocks noGrp="1"/>
          </p:cNvSpPr>
          <p:nvPr>
            <p:ph idx="1"/>
          </p:nvPr>
        </p:nvSpPr>
        <p:spPr/>
        <p:txBody>
          <a:bodyPr/>
          <a:lstStyle/>
          <a:p>
            <a:r>
              <a:rPr lang="fr-BE" dirty="0" smtClean="0"/>
              <a:t>Apporter une présence, non obligatoire, créer un espace de rencontre, redonner une place de sujet</a:t>
            </a:r>
          </a:p>
          <a:p>
            <a:endParaRPr lang="fr-BE" dirty="0" smtClean="0"/>
          </a:p>
          <a:p>
            <a:r>
              <a:rPr lang="fr-BE" dirty="0" smtClean="0"/>
              <a:t>Aider l’équipe à prendre en compte la dimension psychopathologique</a:t>
            </a:r>
          </a:p>
          <a:p>
            <a:endParaRPr lang="fr-BE" dirty="0" smtClean="0"/>
          </a:p>
          <a:p>
            <a:r>
              <a:rPr lang="fr-BE" dirty="0" smtClean="0"/>
              <a:t>Proposer une vision décalée par rapport à l’ensemble, rendre compte de la complexité à distance des enjeux somatiques</a:t>
            </a:r>
            <a:endParaRPr lang="fr-BE" dirty="0"/>
          </a:p>
        </p:txBody>
      </p:sp>
    </p:spTree>
    <p:extLst>
      <p:ext uri="{BB962C8B-B14F-4D97-AF65-F5344CB8AC3E}">
        <p14:creationId xmlns:p14="http://schemas.microsoft.com/office/powerpoint/2010/main" val="297303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a:t>Le rôle du psychologue aux soins intensifs</a:t>
            </a:r>
            <a:br>
              <a:rPr lang="fr-FR" dirty="0"/>
            </a:br>
            <a:r>
              <a:rPr lang="fr-FR" sz="1200" dirty="0"/>
              <a:t>A. Frenay, 2016</a:t>
            </a:r>
            <a:endParaRPr lang="fr-BE" dirty="0"/>
          </a:p>
        </p:txBody>
      </p:sp>
      <p:sp>
        <p:nvSpPr>
          <p:cNvPr id="3" name="Espace réservé du contenu 2"/>
          <p:cNvSpPr>
            <a:spLocks noGrp="1"/>
          </p:cNvSpPr>
          <p:nvPr>
            <p:ph idx="1"/>
          </p:nvPr>
        </p:nvSpPr>
        <p:spPr/>
        <p:txBody>
          <a:bodyPr/>
          <a:lstStyle/>
          <a:p>
            <a:r>
              <a:rPr lang="fr-BE" dirty="0" smtClean="0"/>
              <a:t>En équipe, créer et entretenir des espaces de pensée en commun</a:t>
            </a:r>
          </a:p>
          <a:p>
            <a:pPr marL="0" indent="0">
              <a:buNone/>
            </a:pPr>
            <a:endParaRPr lang="fr-BE" dirty="0" smtClean="0"/>
          </a:p>
          <a:p>
            <a:r>
              <a:rPr lang="fr-BE" dirty="0" smtClean="0"/>
              <a:t>« Etre ensemble » permet une fonction contenante</a:t>
            </a:r>
          </a:p>
          <a:p>
            <a:pPr marL="0" indent="0">
              <a:buNone/>
            </a:pPr>
            <a:endParaRPr lang="fr-BE" dirty="0" smtClean="0"/>
          </a:p>
          <a:p>
            <a:r>
              <a:rPr lang="fr-BE" dirty="0" smtClean="0"/>
              <a:t>Pouvoir partager sans crainte d’être jugé</a:t>
            </a:r>
            <a:endParaRPr lang="fr-BE" dirty="0"/>
          </a:p>
        </p:txBody>
      </p:sp>
    </p:spTree>
    <p:extLst>
      <p:ext uri="{BB962C8B-B14F-4D97-AF65-F5344CB8AC3E}">
        <p14:creationId xmlns:p14="http://schemas.microsoft.com/office/powerpoint/2010/main" val="676957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a:t>Le rôle du psychologue en oncologie</a:t>
            </a:r>
          </a:p>
          <a:p>
            <a:pPr marL="0" indent="0">
              <a:buNone/>
            </a:pPr>
            <a:endParaRPr lang="fr-BE" dirty="0"/>
          </a:p>
          <a:p>
            <a:r>
              <a:rPr lang="fr-BE" dirty="0"/>
              <a:t>Le rôle du psychologue aux soins intensifs</a:t>
            </a:r>
          </a:p>
          <a:p>
            <a:pPr marL="0" indent="0">
              <a:buNone/>
            </a:pPr>
            <a:endParaRPr lang="fr-BE" dirty="0" smtClean="0"/>
          </a:p>
          <a:p>
            <a:r>
              <a:rPr lang="fr-BE" b="1" dirty="0" smtClean="0"/>
              <a:t>Le </a:t>
            </a:r>
            <a:r>
              <a:rPr lang="fr-BE" b="1" dirty="0"/>
              <a:t>rôle du psychologue </a:t>
            </a:r>
            <a:r>
              <a:rPr lang="fr-BE" b="1" dirty="0" smtClean="0"/>
              <a:t>aux soins intensifs oncologiques</a:t>
            </a:r>
            <a:endParaRPr lang="fr-BE" b="1" dirty="0"/>
          </a:p>
          <a:p>
            <a:endParaRPr lang="fr-BE" dirty="0"/>
          </a:p>
        </p:txBody>
      </p:sp>
    </p:spTree>
    <p:extLst>
      <p:ext uri="{BB962C8B-B14F-4D97-AF65-F5344CB8AC3E}">
        <p14:creationId xmlns:p14="http://schemas.microsoft.com/office/powerpoint/2010/main" val="34264462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Le rôle du psychologue aux soins intensifs oncologiques: vignette clinique (1)</a:t>
            </a:r>
          </a:p>
        </p:txBody>
      </p:sp>
      <p:sp>
        <p:nvSpPr>
          <p:cNvPr id="3" name="Espace réservé du contenu 2"/>
          <p:cNvSpPr>
            <a:spLocks noGrp="1"/>
          </p:cNvSpPr>
          <p:nvPr>
            <p:ph idx="1"/>
          </p:nvPr>
        </p:nvSpPr>
        <p:spPr/>
        <p:txBody>
          <a:bodyPr/>
          <a:lstStyle/>
          <a:p>
            <a:endParaRPr lang="fr-BE" dirty="0" smtClean="0"/>
          </a:p>
          <a:p>
            <a:r>
              <a:rPr lang="fr-BE" dirty="0" smtClean="0"/>
              <a:t>Femme de 50 ans</a:t>
            </a:r>
          </a:p>
          <a:p>
            <a:r>
              <a:rPr lang="fr-BE" dirty="0" smtClean="0"/>
              <a:t>Mariée, 2 enfants, parents présents</a:t>
            </a:r>
          </a:p>
          <a:p>
            <a:r>
              <a:rPr lang="fr-BE" dirty="0" smtClean="0"/>
              <a:t>Antécédent de lymphome (autogreffe, allogreffe) et actuellement leucémie myéloïde aigue</a:t>
            </a:r>
          </a:p>
          <a:p>
            <a:r>
              <a:rPr lang="fr-BE" dirty="0"/>
              <a:t>Admise à l’USI pour dyspnée et </a:t>
            </a:r>
            <a:r>
              <a:rPr lang="fr-BE" dirty="0" smtClean="0"/>
              <a:t>désaturation</a:t>
            </a:r>
          </a:p>
          <a:p>
            <a:r>
              <a:rPr lang="fr-BE" dirty="0" smtClean="0"/>
              <a:t>Bénéficie déjà d’un suivi psychologique </a:t>
            </a:r>
            <a:endParaRPr lang="fr-BE" dirty="0"/>
          </a:p>
          <a:p>
            <a:endParaRPr lang="fr-BE" dirty="0" smtClean="0"/>
          </a:p>
          <a:p>
            <a:endParaRPr lang="fr-BE" dirty="0" smtClean="0"/>
          </a:p>
          <a:p>
            <a:pPr marL="0" indent="0">
              <a:buNone/>
            </a:pPr>
            <a:endParaRPr lang="fr-BE" dirty="0" smtClean="0"/>
          </a:p>
        </p:txBody>
      </p:sp>
    </p:spTree>
    <p:extLst>
      <p:ext uri="{BB962C8B-B14F-4D97-AF65-F5344CB8AC3E}">
        <p14:creationId xmlns:p14="http://schemas.microsoft.com/office/powerpoint/2010/main" val="1686861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Le rôle du psychologue aux soins intensifs oncologiques: vignette </a:t>
            </a:r>
            <a:r>
              <a:rPr lang="fr-BE" dirty="0" smtClean="0"/>
              <a:t>clinique n°1</a:t>
            </a:r>
            <a:endParaRPr lang="fr-BE" dirty="0"/>
          </a:p>
        </p:txBody>
      </p:sp>
      <p:sp>
        <p:nvSpPr>
          <p:cNvPr id="3" name="Espace réservé du contenu 2"/>
          <p:cNvSpPr>
            <a:spLocks noGrp="1"/>
          </p:cNvSpPr>
          <p:nvPr>
            <p:ph idx="1"/>
          </p:nvPr>
        </p:nvSpPr>
        <p:spPr/>
        <p:txBody>
          <a:bodyPr/>
          <a:lstStyle/>
          <a:p>
            <a:r>
              <a:rPr lang="fr-BE" dirty="0" smtClean="0"/>
              <a:t>Patiente</a:t>
            </a:r>
          </a:p>
          <a:p>
            <a:pPr lvl="1"/>
            <a:r>
              <a:rPr lang="fr-BE" dirty="0" smtClean="0"/>
              <a:t>Soutien </a:t>
            </a:r>
            <a:r>
              <a:rPr lang="fr-BE" dirty="0"/>
              <a:t>psychologique</a:t>
            </a:r>
          </a:p>
          <a:p>
            <a:pPr lvl="1"/>
            <a:r>
              <a:rPr lang="fr-BE" dirty="0" smtClean="0"/>
              <a:t>Hypnose/sophrologie</a:t>
            </a:r>
          </a:p>
          <a:p>
            <a:pPr lvl="1"/>
            <a:r>
              <a:rPr lang="fr-BE" dirty="0" smtClean="0"/>
              <a:t>Présence contenante et apaisante</a:t>
            </a:r>
          </a:p>
          <a:p>
            <a:pPr lvl="1"/>
            <a:r>
              <a:rPr lang="fr-BE" dirty="0" smtClean="0"/>
              <a:t>Psychothérapeutique</a:t>
            </a:r>
          </a:p>
          <a:p>
            <a:pPr marL="457200" lvl="1" indent="0">
              <a:buNone/>
            </a:pPr>
            <a:endParaRPr lang="fr-BE" dirty="0" smtClean="0"/>
          </a:p>
          <a:p>
            <a:pPr lvl="1"/>
            <a:endParaRPr lang="fr-BE" dirty="0" smtClean="0"/>
          </a:p>
        </p:txBody>
      </p:sp>
    </p:spTree>
    <p:extLst>
      <p:ext uri="{BB962C8B-B14F-4D97-AF65-F5344CB8AC3E}">
        <p14:creationId xmlns:p14="http://schemas.microsoft.com/office/powerpoint/2010/main" val="73451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smtClean="0"/>
              <a:t>Proches</a:t>
            </a:r>
          </a:p>
          <a:p>
            <a:pPr lvl="1"/>
            <a:r>
              <a:rPr lang="fr-BE" dirty="0"/>
              <a:t>Rencontre avec l’époux</a:t>
            </a:r>
          </a:p>
          <a:p>
            <a:pPr lvl="1"/>
            <a:r>
              <a:rPr lang="fr-BE" dirty="0"/>
              <a:t>Rencontre avec les parents et les deux filles</a:t>
            </a:r>
          </a:p>
          <a:p>
            <a:pPr lvl="1"/>
            <a:r>
              <a:rPr lang="fr-BE" dirty="0"/>
              <a:t>Mise en place d’un soutien psy pour la maman</a:t>
            </a:r>
          </a:p>
          <a:p>
            <a:pPr lvl="1"/>
            <a:r>
              <a:rPr lang="fr-BE" dirty="0"/>
              <a:t>Accompagnement de l’époux (parentalité)</a:t>
            </a:r>
          </a:p>
          <a:p>
            <a:pPr lvl="1"/>
            <a:r>
              <a:rPr lang="fr-BE" dirty="0"/>
              <a:t>Mise en place d’un soutien psy pour la fille </a:t>
            </a:r>
            <a:r>
              <a:rPr lang="fr-BE" dirty="0" smtClean="0"/>
              <a:t>cadette</a:t>
            </a:r>
          </a:p>
          <a:p>
            <a:pPr marL="457200" lvl="1" indent="0">
              <a:buNone/>
            </a:pPr>
            <a:endParaRPr lang="fr-BE" dirty="0" smtClean="0"/>
          </a:p>
          <a:p>
            <a:r>
              <a:rPr lang="fr-BE" dirty="0" smtClean="0"/>
              <a:t>Equipe</a:t>
            </a:r>
          </a:p>
          <a:p>
            <a:pPr lvl="1"/>
            <a:r>
              <a:rPr lang="fr-BE" dirty="0" smtClean="0"/>
              <a:t>Aider </a:t>
            </a:r>
            <a:r>
              <a:rPr lang="fr-BE" dirty="0"/>
              <a:t>l’équipe à mieux comprendre qui est cette patiente et ses réactions</a:t>
            </a:r>
          </a:p>
          <a:p>
            <a:endParaRPr lang="fr-BE" dirty="0"/>
          </a:p>
          <a:p>
            <a:pPr lvl="1"/>
            <a:endParaRPr lang="fr-BE" dirty="0"/>
          </a:p>
        </p:txBody>
      </p:sp>
    </p:spTree>
    <p:extLst>
      <p:ext uri="{BB962C8B-B14F-4D97-AF65-F5344CB8AC3E}">
        <p14:creationId xmlns:p14="http://schemas.microsoft.com/office/powerpoint/2010/main" val="3691996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Le rôle du psychologue aux soins intensifs oncologiques: vignette clinique </a:t>
            </a:r>
            <a:r>
              <a:rPr lang="fr-BE" dirty="0" smtClean="0"/>
              <a:t>n°2</a:t>
            </a:r>
            <a:endParaRPr lang="fr-BE" dirty="0"/>
          </a:p>
        </p:txBody>
      </p:sp>
      <p:sp>
        <p:nvSpPr>
          <p:cNvPr id="3" name="Espace réservé du contenu 2"/>
          <p:cNvSpPr>
            <a:spLocks noGrp="1"/>
          </p:cNvSpPr>
          <p:nvPr>
            <p:ph idx="1"/>
          </p:nvPr>
        </p:nvSpPr>
        <p:spPr/>
        <p:txBody>
          <a:bodyPr/>
          <a:lstStyle/>
          <a:p>
            <a:r>
              <a:rPr lang="fr-BE" dirty="0" smtClean="0"/>
              <a:t>Jeune homme de 22 ans</a:t>
            </a:r>
          </a:p>
          <a:p>
            <a:r>
              <a:rPr lang="fr-BE" dirty="0" smtClean="0"/>
              <a:t>Diagnostic de leucémie lymphoïde aigue</a:t>
            </a:r>
          </a:p>
          <a:p>
            <a:r>
              <a:rPr lang="fr-BE" dirty="0"/>
              <a:t>Rencontre aux soins </a:t>
            </a:r>
            <a:r>
              <a:rPr lang="fr-BE" dirty="0" smtClean="0"/>
              <a:t>intensifs</a:t>
            </a:r>
            <a:r>
              <a:rPr lang="fr-BE" dirty="0"/>
              <a:t>	</a:t>
            </a:r>
          </a:p>
          <a:p>
            <a:pPr lvl="1"/>
            <a:r>
              <a:rPr lang="fr-BE" dirty="0"/>
              <a:t>Evaluation et soutien psychologique</a:t>
            </a:r>
          </a:p>
          <a:p>
            <a:pPr lvl="1"/>
            <a:r>
              <a:rPr lang="fr-BE" dirty="0"/>
              <a:t>Séances de sophrologie pour gestion de </a:t>
            </a:r>
            <a:r>
              <a:rPr lang="fr-BE" dirty="0" smtClean="0"/>
              <a:t>l’anxiété</a:t>
            </a:r>
          </a:p>
          <a:p>
            <a:r>
              <a:rPr lang="fr-BE" dirty="0" smtClean="0"/>
              <a:t>Mise en place d’un suivi psychologique</a:t>
            </a:r>
          </a:p>
          <a:p>
            <a:pPr lvl="1"/>
            <a:r>
              <a:rPr lang="fr-BE" dirty="0" smtClean="0"/>
              <a:t>Mise en évidence d’un stress aigu avec présence de faux souvenirs</a:t>
            </a:r>
          </a:p>
          <a:p>
            <a:pPr lvl="1"/>
            <a:r>
              <a:rPr lang="fr-BE" dirty="0" smtClean="0"/>
              <a:t>Explications et appel aux médecins et infirmiers pour aider à « remplir les blancs »</a:t>
            </a:r>
          </a:p>
          <a:p>
            <a:pPr lvl="1"/>
            <a:endParaRPr lang="fr-BE" dirty="0" smtClean="0"/>
          </a:p>
        </p:txBody>
      </p:sp>
    </p:spTree>
    <p:extLst>
      <p:ext uri="{BB962C8B-B14F-4D97-AF65-F5344CB8AC3E}">
        <p14:creationId xmlns:p14="http://schemas.microsoft.com/office/powerpoint/2010/main" val="2586226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Le rôle du psychologue aux soins intensifs </a:t>
            </a:r>
            <a:r>
              <a:rPr lang="fr-BE" dirty="0" smtClean="0"/>
              <a:t>oncologiques</a:t>
            </a:r>
            <a:endParaRPr lang="fr-BE" dirty="0"/>
          </a:p>
        </p:txBody>
      </p:sp>
      <p:sp>
        <p:nvSpPr>
          <p:cNvPr id="3" name="Espace réservé du contenu 2"/>
          <p:cNvSpPr>
            <a:spLocks noGrp="1"/>
          </p:cNvSpPr>
          <p:nvPr>
            <p:ph idx="1"/>
          </p:nvPr>
        </p:nvSpPr>
        <p:spPr/>
        <p:txBody>
          <a:bodyPr/>
          <a:lstStyle/>
          <a:p>
            <a:r>
              <a:rPr lang="fr-BE" dirty="0" smtClean="0"/>
              <a:t>Aux soins intensifs oncologiques, le psycho-oncologue a les mêmes rôles que dans les autres services:</a:t>
            </a:r>
          </a:p>
          <a:p>
            <a:pPr lvl="1"/>
            <a:r>
              <a:rPr lang="fr-FR" sz="2000" dirty="0"/>
              <a:t>Evaluer la détresse (anxiété, dépression, présence d’un trouble psychiatrique) pour adapter la prise en </a:t>
            </a:r>
            <a:r>
              <a:rPr lang="fr-FR" sz="2000" dirty="0" smtClean="0"/>
              <a:t>charge</a:t>
            </a:r>
          </a:p>
          <a:p>
            <a:pPr lvl="1"/>
            <a:r>
              <a:rPr lang="fr-FR" sz="2000" dirty="0"/>
              <a:t>Prendre en compte l’aspect </a:t>
            </a:r>
            <a:r>
              <a:rPr lang="fr-FR" sz="2000" dirty="0" smtClean="0"/>
              <a:t>cognitif</a:t>
            </a:r>
            <a:endParaRPr lang="fr-FR" sz="2000" dirty="0"/>
          </a:p>
          <a:p>
            <a:pPr lvl="1"/>
            <a:r>
              <a:rPr lang="fr-FR" sz="2000" dirty="0"/>
              <a:t>Ecoute (permet de déposer librement ses </a:t>
            </a:r>
            <a:r>
              <a:rPr lang="fr-FR" sz="2000" dirty="0" smtClean="0"/>
              <a:t>émotions)</a:t>
            </a:r>
          </a:p>
          <a:p>
            <a:pPr lvl="1"/>
            <a:r>
              <a:rPr lang="fr-FR" sz="2000" dirty="0" smtClean="0"/>
              <a:t>Travail psychothérapeutique </a:t>
            </a:r>
          </a:p>
          <a:p>
            <a:pPr marL="0" indent="0">
              <a:buNone/>
            </a:pPr>
            <a:endParaRPr lang="fr-BE" dirty="0"/>
          </a:p>
        </p:txBody>
      </p:sp>
    </p:spTree>
    <p:extLst>
      <p:ext uri="{BB962C8B-B14F-4D97-AF65-F5344CB8AC3E}">
        <p14:creationId xmlns:p14="http://schemas.microsoft.com/office/powerpoint/2010/main" val="2099080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rôle du psychologue aux soins intensifs </a:t>
            </a:r>
            <a:r>
              <a:rPr lang="fr-FR" dirty="0" smtClean="0"/>
              <a:t>oncologiques - </a:t>
            </a:r>
            <a:r>
              <a:rPr lang="fr-BE" dirty="0" smtClean="0"/>
              <a:t>spécificités</a:t>
            </a:r>
            <a:r>
              <a:rPr lang="fr-BE" dirty="0"/>
              <a:t/>
            </a:r>
            <a:br>
              <a:rPr lang="fr-BE" dirty="0"/>
            </a:br>
            <a:endParaRPr lang="fr-BE" dirty="0"/>
          </a:p>
        </p:txBody>
      </p:sp>
      <p:sp>
        <p:nvSpPr>
          <p:cNvPr id="3" name="Espace réservé du contenu 2"/>
          <p:cNvSpPr>
            <a:spLocks noGrp="1"/>
          </p:cNvSpPr>
          <p:nvPr>
            <p:ph idx="1"/>
          </p:nvPr>
        </p:nvSpPr>
        <p:spPr/>
        <p:txBody>
          <a:bodyPr/>
          <a:lstStyle/>
          <a:p>
            <a:r>
              <a:rPr lang="fr-BE" dirty="0" smtClean="0"/>
              <a:t>Patients</a:t>
            </a:r>
            <a:endParaRPr lang="fr-BE" dirty="0"/>
          </a:p>
          <a:p>
            <a:pPr lvl="1"/>
            <a:r>
              <a:rPr lang="fr-BE" dirty="0" smtClean="0"/>
              <a:t>Hypnose-sophrologie </a:t>
            </a:r>
            <a:r>
              <a:rPr lang="fr-BE" dirty="0"/>
              <a:t>(gestion des émotions, </a:t>
            </a:r>
            <a:r>
              <a:rPr lang="fr-BE" dirty="0" err="1"/>
              <a:t>défocalisation</a:t>
            </a:r>
            <a:r>
              <a:rPr lang="fr-BE" dirty="0"/>
              <a:t> de l’attention, lors de certains actes médicaux</a:t>
            </a:r>
            <a:r>
              <a:rPr lang="fr-BE" dirty="0" smtClean="0"/>
              <a:t>…)</a:t>
            </a:r>
          </a:p>
          <a:p>
            <a:pPr lvl="1"/>
            <a:r>
              <a:rPr lang="fr-BE" dirty="0"/>
              <a:t>Aspect psychothérapeutique: surtout gestion des émotions et régulation de </a:t>
            </a:r>
            <a:r>
              <a:rPr lang="fr-BE" dirty="0" smtClean="0"/>
              <a:t>l’anxiété</a:t>
            </a:r>
          </a:p>
          <a:p>
            <a:pPr lvl="1"/>
            <a:r>
              <a:rPr lang="fr-BE" dirty="0"/>
              <a:t>Pouvoir donner un avis sur la bonne compréhension par le patient et ses proches de certaines situations et parfois aide à la clarification de statuts</a:t>
            </a:r>
          </a:p>
          <a:p>
            <a:pPr lvl="1"/>
            <a:endParaRPr lang="fr-BE" dirty="0"/>
          </a:p>
          <a:p>
            <a:pPr lvl="1"/>
            <a:endParaRPr lang="fr-BE" dirty="0" smtClean="0"/>
          </a:p>
          <a:p>
            <a:pPr lvl="1"/>
            <a:endParaRPr lang="fr-BE" dirty="0"/>
          </a:p>
          <a:p>
            <a:pPr lvl="1"/>
            <a:endParaRPr lang="fr-BE" dirty="0" smtClean="0"/>
          </a:p>
          <a:p>
            <a:pPr lvl="1"/>
            <a:endParaRPr lang="fr-BE" dirty="0" smtClean="0"/>
          </a:p>
          <a:p>
            <a:pPr lvl="1"/>
            <a:endParaRPr lang="fr-BE" dirty="0"/>
          </a:p>
          <a:p>
            <a:pPr lvl="1"/>
            <a:endParaRPr lang="fr-BE" dirty="0" smtClean="0"/>
          </a:p>
          <a:p>
            <a:pPr marL="457200" lvl="1" indent="0">
              <a:buNone/>
            </a:pPr>
            <a:endParaRPr lang="fr-BE" dirty="0" smtClean="0"/>
          </a:p>
          <a:p>
            <a:pPr marL="457200" lvl="1" indent="0">
              <a:buNone/>
            </a:pPr>
            <a:endParaRPr lang="fr-BE" dirty="0" smtClean="0"/>
          </a:p>
        </p:txBody>
      </p:sp>
    </p:spTree>
    <p:extLst>
      <p:ext uri="{BB962C8B-B14F-4D97-AF65-F5344CB8AC3E}">
        <p14:creationId xmlns:p14="http://schemas.microsoft.com/office/powerpoint/2010/main" val="60152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rôle du psychologue aux soins intensifs </a:t>
            </a:r>
            <a:r>
              <a:rPr lang="fr-FR" dirty="0" smtClean="0"/>
              <a:t>oncologiques - </a:t>
            </a:r>
            <a:r>
              <a:rPr lang="fr-BE" dirty="0" smtClean="0"/>
              <a:t>spécificités</a:t>
            </a:r>
            <a:endParaRPr lang="fr-BE" dirty="0"/>
          </a:p>
        </p:txBody>
      </p:sp>
      <p:sp>
        <p:nvSpPr>
          <p:cNvPr id="3" name="Espace réservé du contenu 2"/>
          <p:cNvSpPr>
            <a:spLocks noGrp="1"/>
          </p:cNvSpPr>
          <p:nvPr>
            <p:ph idx="1"/>
          </p:nvPr>
        </p:nvSpPr>
        <p:spPr/>
        <p:txBody>
          <a:bodyPr/>
          <a:lstStyle/>
          <a:p>
            <a:pPr lvl="1"/>
            <a:r>
              <a:rPr lang="fr-BE" dirty="0"/>
              <a:t>Avoir certaines connaissances médicales afin de détecter d’éventuels écarts entre la réalité et la lecture que le patient fait de la situation </a:t>
            </a:r>
            <a:endParaRPr lang="fr-BE" dirty="0" smtClean="0"/>
          </a:p>
          <a:p>
            <a:pPr lvl="1"/>
            <a:endParaRPr lang="fr-BE" dirty="0" smtClean="0"/>
          </a:p>
          <a:p>
            <a:pPr lvl="1"/>
            <a:r>
              <a:rPr lang="fr-BE" dirty="0" smtClean="0"/>
              <a:t>Etre </a:t>
            </a:r>
            <a:r>
              <a:rPr lang="fr-BE" dirty="0"/>
              <a:t>un des témoins afin d’accompagner, par la suite, le patient et de pouvoir l’aider à faire la part des choses entre ce qui a eu lieu et d’éventuels faux souvenirs afin de remplir des blancs</a:t>
            </a:r>
          </a:p>
          <a:p>
            <a:pPr lvl="1"/>
            <a:endParaRPr lang="fr-BE" dirty="0" smtClean="0"/>
          </a:p>
          <a:p>
            <a:pPr lvl="1"/>
            <a:r>
              <a:rPr lang="fr-BE" dirty="0" smtClean="0"/>
              <a:t>Accompagner l’après hospitalisation pour détecter d’éventuels PTSD</a:t>
            </a:r>
          </a:p>
          <a:p>
            <a:pPr marL="457200" lvl="1" indent="0">
              <a:buNone/>
            </a:pPr>
            <a:endParaRPr lang="fr-BE" dirty="0"/>
          </a:p>
        </p:txBody>
      </p:sp>
    </p:spTree>
    <p:extLst>
      <p:ext uri="{BB962C8B-B14F-4D97-AF65-F5344CB8AC3E}">
        <p14:creationId xmlns:p14="http://schemas.microsoft.com/office/powerpoint/2010/main" val="2517267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dirty="0"/>
          </a:p>
        </p:txBody>
      </p:sp>
      <p:sp>
        <p:nvSpPr>
          <p:cNvPr id="3" name="Espace réservé du contenu 2"/>
          <p:cNvSpPr>
            <a:spLocks noGrp="1"/>
          </p:cNvSpPr>
          <p:nvPr>
            <p:ph idx="1"/>
          </p:nvPr>
        </p:nvSpPr>
        <p:spPr/>
        <p:txBody>
          <a:bodyPr/>
          <a:lstStyle/>
          <a:p>
            <a:r>
              <a:rPr lang="fr-BE" dirty="0" smtClean="0"/>
              <a:t>Le rôle du psychologue en oncologie</a:t>
            </a:r>
          </a:p>
          <a:p>
            <a:pPr marL="457200" lvl="1" indent="0">
              <a:buNone/>
            </a:pPr>
            <a:endParaRPr lang="fr-BE" dirty="0" smtClean="0"/>
          </a:p>
          <a:p>
            <a:r>
              <a:rPr lang="fr-BE" dirty="0" smtClean="0"/>
              <a:t>Le rôle du psychologue aux soins intensifs</a:t>
            </a:r>
          </a:p>
          <a:p>
            <a:endParaRPr lang="fr-BE" dirty="0" smtClean="0"/>
          </a:p>
          <a:p>
            <a:r>
              <a:rPr lang="fr-BE" dirty="0" smtClean="0"/>
              <a:t>Le rôle du psychologue aux soins intensifs oncologiques</a:t>
            </a:r>
          </a:p>
        </p:txBody>
      </p:sp>
    </p:spTree>
    <p:extLst>
      <p:ext uri="{BB962C8B-B14F-4D97-AF65-F5344CB8AC3E}">
        <p14:creationId xmlns:p14="http://schemas.microsoft.com/office/powerpoint/2010/main" val="1548937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rôle du psychologue aux soins intensifs </a:t>
            </a:r>
            <a:r>
              <a:rPr lang="fr-FR" dirty="0" smtClean="0"/>
              <a:t>oncologiques - </a:t>
            </a:r>
            <a:r>
              <a:rPr lang="fr-BE" dirty="0" smtClean="0"/>
              <a:t>spécificités</a:t>
            </a:r>
            <a:endParaRPr lang="fr-BE" dirty="0"/>
          </a:p>
        </p:txBody>
      </p:sp>
      <p:sp>
        <p:nvSpPr>
          <p:cNvPr id="3" name="Espace réservé du contenu 2"/>
          <p:cNvSpPr>
            <a:spLocks noGrp="1"/>
          </p:cNvSpPr>
          <p:nvPr>
            <p:ph idx="1"/>
          </p:nvPr>
        </p:nvSpPr>
        <p:spPr/>
        <p:txBody>
          <a:bodyPr/>
          <a:lstStyle/>
          <a:p>
            <a:r>
              <a:rPr lang="fr-BE" dirty="0" smtClean="0"/>
              <a:t>Proches</a:t>
            </a:r>
          </a:p>
          <a:p>
            <a:pPr lvl="1"/>
            <a:r>
              <a:rPr lang="fr-FR" dirty="0"/>
              <a:t>Evaluer la </a:t>
            </a:r>
            <a:r>
              <a:rPr lang="fr-FR" dirty="0" smtClean="0"/>
              <a:t>détresse</a:t>
            </a:r>
          </a:p>
          <a:p>
            <a:pPr lvl="1"/>
            <a:r>
              <a:rPr lang="fr-FR" dirty="0"/>
              <a:t>Ecoute </a:t>
            </a:r>
            <a:endParaRPr lang="fr-FR" dirty="0" smtClean="0"/>
          </a:p>
          <a:p>
            <a:pPr lvl="1"/>
            <a:r>
              <a:rPr lang="fr-FR" dirty="0" smtClean="0"/>
              <a:t>Travail </a:t>
            </a:r>
            <a:r>
              <a:rPr lang="fr-FR" dirty="0"/>
              <a:t>psychothérapeutique </a:t>
            </a:r>
            <a:endParaRPr lang="fr-BE" dirty="0" smtClean="0"/>
          </a:p>
          <a:p>
            <a:pPr lvl="1"/>
            <a:r>
              <a:rPr lang="fr-BE" dirty="0" smtClean="0"/>
              <a:t>Participation </a:t>
            </a:r>
            <a:r>
              <a:rPr lang="fr-BE" dirty="0"/>
              <a:t>à certaines réunions </a:t>
            </a:r>
            <a:r>
              <a:rPr lang="fr-BE" dirty="0" smtClean="0"/>
              <a:t>familiales</a:t>
            </a:r>
          </a:p>
          <a:p>
            <a:pPr lvl="1"/>
            <a:r>
              <a:rPr lang="fr-BE" dirty="0"/>
              <a:t>Intégration dans l’équipe et relation de confiance avec les autres soignants permettant d’intervenir lors de certaines réunions </a:t>
            </a:r>
            <a:r>
              <a:rPr lang="fr-BE" dirty="0" smtClean="0"/>
              <a:t>familiales</a:t>
            </a:r>
            <a:endParaRPr lang="fr-BE" dirty="0"/>
          </a:p>
          <a:p>
            <a:pPr lvl="1"/>
            <a:r>
              <a:rPr lang="fr-BE" dirty="0" smtClean="0"/>
              <a:t>Connaissances </a:t>
            </a:r>
            <a:r>
              <a:rPr lang="fr-BE" dirty="0"/>
              <a:t>du service permettant d’accompagner/préparer les enfants mais également certains proches plus fragiles lors des visites </a:t>
            </a:r>
            <a:endParaRPr lang="fr-BE" dirty="0" smtClean="0"/>
          </a:p>
          <a:p>
            <a:pPr lvl="1"/>
            <a:endParaRPr lang="fr-BE" dirty="0" smtClean="0"/>
          </a:p>
          <a:p>
            <a:pPr marL="457200" lvl="1" indent="0">
              <a:buNone/>
            </a:pPr>
            <a:endParaRPr lang="fr-BE" dirty="0" smtClean="0"/>
          </a:p>
          <a:p>
            <a:pPr lvl="1"/>
            <a:endParaRPr lang="fr-BE" dirty="0"/>
          </a:p>
          <a:p>
            <a:pPr lvl="1"/>
            <a:endParaRPr lang="fr-BE" dirty="0" smtClean="0"/>
          </a:p>
          <a:p>
            <a:pPr lvl="1"/>
            <a:endParaRPr lang="fr-BE" dirty="0"/>
          </a:p>
        </p:txBody>
      </p:sp>
    </p:spTree>
    <p:extLst>
      <p:ext uri="{BB962C8B-B14F-4D97-AF65-F5344CB8AC3E}">
        <p14:creationId xmlns:p14="http://schemas.microsoft.com/office/powerpoint/2010/main" val="26001832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smtClean="0"/>
              <a:t>Equipe</a:t>
            </a:r>
          </a:p>
          <a:p>
            <a:pPr lvl="1"/>
            <a:r>
              <a:rPr lang="fr-BE" dirty="0" smtClean="0"/>
              <a:t>Aide </a:t>
            </a:r>
            <a:r>
              <a:rPr lang="fr-BE" dirty="0"/>
              <a:t>à la compréhension de certaines réactions des patients/proches en fonction de leurs histoires de vie (</a:t>
            </a:r>
            <a:r>
              <a:rPr lang="fr-BE" dirty="0" err="1"/>
              <a:t>Jouquand</a:t>
            </a:r>
            <a:r>
              <a:rPr lang="fr-BE" dirty="0"/>
              <a:t> et </a:t>
            </a:r>
            <a:r>
              <a:rPr lang="fr-BE" dirty="0" smtClean="0"/>
              <a:t>al., </a:t>
            </a:r>
            <a:r>
              <a:rPr lang="fr-BE" dirty="0"/>
              <a:t>2012</a:t>
            </a:r>
            <a:r>
              <a:rPr lang="fr-BE" dirty="0" smtClean="0"/>
              <a:t>)</a:t>
            </a:r>
          </a:p>
          <a:p>
            <a:pPr lvl="1"/>
            <a:r>
              <a:rPr lang="fr-BE" dirty="0"/>
              <a:t>Présence lors de débriefing de certaines situations</a:t>
            </a:r>
          </a:p>
          <a:p>
            <a:pPr lvl="1"/>
            <a:r>
              <a:rPr lang="fr-BE" dirty="0"/>
              <a:t>Moment d’échanges de paroles </a:t>
            </a:r>
            <a:endParaRPr lang="fr-BE" dirty="0" smtClean="0"/>
          </a:p>
          <a:p>
            <a:pPr lvl="1"/>
            <a:r>
              <a:rPr lang="fr-BE" dirty="0"/>
              <a:t>Faire partie intégrante de l’équipe pour accompagner certains mouvements, certaines périodes plus difficiles émotionnellement </a:t>
            </a:r>
            <a:endParaRPr lang="fr-BE" dirty="0" smtClean="0"/>
          </a:p>
          <a:p>
            <a:pPr lvl="1"/>
            <a:endParaRPr lang="fr-BE" dirty="0"/>
          </a:p>
          <a:p>
            <a:pPr marL="457200" lvl="1" indent="0">
              <a:buNone/>
            </a:pPr>
            <a:endParaRPr lang="fr-BE" dirty="0"/>
          </a:p>
          <a:p>
            <a:pPr marL="457200" lvl="1" indent="0">
              <a:buNone/>
            </a:pPr>
            <a:endParaRPr lang="fr-BE" dirty="0"/>
          </a:p>
          <a:p>
            <a:pPr lvl="1"/>
            <a:endParaRPr lang="fr-BE" dirty="0"/>
          </a:p>
          <a:p>
            <a:pPr lvl="1"/>
            <a:endParaRPr lang="fr-BE" dirty="0" smtClean="0"/>
          </a:p>
          <a:p>
            <a:pPr lvl="1"/>
            <a:endParaRPr lang="fr-BE" dirty="0" smtClean="0"/>
          </a:p>
        </p:txBody>
      </p:sp>
    </p:spTree>
    <p:extLst>
      <p:ext uri="{BB962C8B-B14F-4D97-AF65-F5344CB8AC3E}">
        <p14:creationId xmlns:p14="http://schemas.microsoft.com/office/powerpoint/2010/main" val="2507981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fr-BE" dirty="0" smtClean="0"/>
          </a:p>
          <a:p>
            <a:pPr marL="0" indent="0" algn="ctr">
              <a:buNone/>
            </a:pPr>
            <a:endParaRPr lang="fr-BE" dirty="0" smtClean="0"/>
          </a:p>
          <a:p>
            <a:pPr marL="0" indent="0" algn="ctr">
              <a:buNone/>
            </a:pPr>
            <a:endParaRPr lang="fr-BE" dirty="0"/>
          </a:p>
          <a:p>
            <a:pPr marL="0" indent="0" algn="ctr">
              <a:buNone/>
            </a:pPr>
            <a:r>
              <a:rPr lang="fr-BE" dirty="0" smtClean="0"/>
              <a:t>Merci pour votre attention</a:t>
            </a:r>
            <a:endParaRPr lang="fr-BE" dirty="0"/>
          </a:p>
        </p:txBody>
      </p:sp>
    </p:spTree>
    <p:extLst>
      <p:ext uri="{BB962C8B-B14F-4D97-AF65-F5344CB8AC3E}">
        <p14:creationId xmlns:p14="http://schemas.microsoft.com/office/powerpoint/2010/main" val="39230854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Bibliographie</a:t>
            </a:r>
            <a:endParaRPr lang="fr-BE" dirty="0"/>
          </a:p>
        </p:txBody>
      </p:sp>
      <p:sp>
        <p:nvSpPr>
          <p:cNvPr id="3" name="Espace réservé du contenu 2"/>
          <p:cNvSpPr>
            <a:spLocks noGrp="1"/>
          </p:cNvSpPr>
          <p:nvPr>
            <p:ph idx="1"/>
          </p:nvPr>
        </p:nvSpPr>
        <p:spPr/>
        <p:txBody>
          <a:bodyPr/>
          <a:lstStyle/>
          <a:p>
            <a:r>
              <a:rPr lang="fr-BE" sz="1400" dirty="0" smtClean="0"/>
              <a:t>Frenay A. (2016). Le psychologue en réanimation, Actualité en réanimation </a:t>
            </a:r>
          </a:p>
          <a:p>
            <a:r>
              <a:rPr lang="fr-BE" sz="1400" dirty="0" err="1" smtClean="0"/>
              <a:t>Laudenslager</a:t>
            </a:r>
            <a:r>
              <a:rPr lang="fr-BE" sz="1400" dirty="0" smtClean="0"/>
              <a:t> M. (2014). « </a:t>
            </a:r>
            <a:r>
              <a:rPr lang="fr-BE" sz="1400" dirty="0" err="1" smtClean="0"/>
              <a:t>Anatomy</a:t>
            </a:r>
            <a:r>
              <a:rPr lang="fr-BE" sz="1400" dirty="0" smtClean="0"/>
              <a:t> of an </a:t>
            </a:r>
            <a:r>
              <a:rPr lang="fr-BE" sz="1400" dirty="0" err="1" smtClean="0"/>
              <a:t>illnesse</a:t>
            </a:r>
            <a:r>
              <a:rPr lang="fr-BE" sz="1400" dirty="0" smtClean="0"/>
              <a:t> »: control </a:t>
            </a:r>
            <a:r>
              <a:rPr lang="fr-BE" sz="1400" dirty="0" err="1" smtClean="0"/>
              <a:t>from</a:t>
            </a:r>
            <a:r>
              <a:rPr lang="fr-BE" sz="1400" dirty="0" smtClean="0"/>
              <a:t> a </a:t>
            </a:r>
            <a:r>
              <a:rPr lang="fr-BE" sz="1400" dirty="0" err="1" smtClean="0"/>
              <a:t>caregiver’s</a:t>
            </a:r>
            <a:r>
              <a:rPr lang="fr-BE" sz="1400" dirty="0" smtClean="0"/>
              <a:t> perspective. </a:t>
            </a:r>
            <a:r>
              <a:rPr lang="fr-BE" sz="1400" i="1" dirty="0" smtClean="0"/>
              <a:t>Brain, </a:t>
            </a:r>
            <a:r>
              <a:rPr lang="fr-BE" sz="1400" i="1" dirty="0" err="1" smtClean="0"/>
              <a:t>Behavior</a:t>
            </a:r>
            <a:r>
              <a:rPr lang="fr-BE" sz="1400" i="1" dirty="0" smtClean="0"/>
              <a:t>, and </a:t>
            </a:r>
            <a:r>
              <a:rPr lang="fr-BE" sz="1400" i="1" dirty="0" err="1" smtClean="0"/>
              <a:t>immunity</a:t>
            </a:r>
            <a:r>
              <a:rPr lang="fr-BE" sz="1400" dirty="0" smtClean="0"/>
              <a:t>, 36:1-8.</a:t>
            </a:r>
          </a:p>
          <a:p>
            <a:r>
              <a:rPr lang="fr-BE" sz="1400" dirty="0" err="1" smtClean="0"/>
              <a:t>Libert</a:t>
            </a:r>
            <a:r>
              <a:rPr lang="fr-BE" sz="1400" dirty="0" smtClean="0"/>
              <a:t> Y, </a:t>
            </a:r>
            <a:r>
              <a:rPr lang="fr-BE" sz="1400" dirty="0" err="1" smtClean="0"/>
              <a:t>Merckaert</a:t>
            </a:r>
            <a:r>
              <a:rPr lang="fr-BE" sz="1400" dirty="0" smtClean="0"/>
              <a:t> I, Etienne A-M, </a:t>
            </a:r>
            <a:r>
              <a:rPr lang="fr-BE" sz="1400" dirty="0" err="1" smtClean="0"/>
              <a:t>Farvacques</a:t>
            </a:r>
            <a:r>
              <a:rPr lang="fr-BE" sz="1400" dirty="0" smtClean="0"/>
              <a:t> C, </a:t>
            </a:r>
            <a:r>
              <a:rPr lang="fr-BE" sz="1400" dirty="0" err="1" smtClean="0"/>
              <a:t>Liénard</a:t>
            </a:r>
            <a:r>
              <a:rPr lang="fr-BE" sz="1400" dirty="0" smtClean="0"/>
              <a:t> A, Messin S, Meunier J, Milani M, Moucheux A, </a:t>
            </a:r>
            <a:r>
              <a:rPr lang="fr-BE" sz="1400" dirty="0" err="1" smtClean="0"/>
              <a:t>Reynaert</a:t>
            </a:r>
            <a:r>
              <a:rPr lang="fr-BE" sz="1400" dirty="0" smtClean="0"/>
              <a:t> C, Salis J, </a:t>
            </a:r>
            <a:r>
              <a:rPr lang="fr-BE" sz="1400" dirty="0" err="1" smtClean="0"/>
              <a:t>Slachmuylder</a:t>
            </a:r>
            <a:r>
              <a:rPr lang="fr-BE" sz="1400" dirty="0" smtClean="0"/>
              <a:t> J-L &amp; </a:t>
            </a:r>
            <a:r>
              <a:rPr lang="fr-BE" sz="1400" dirty="0" err="1" smtClean="0"/>
              <a:t>Razavi</a:t>
            </a:r>
            <a:r>
              <a:rPr lang="fr-BE" sz="1400" dirty="0" smtClean="0"/>
              <a:t> D. (2006). Les </a:t>
            </a:r>
            <a:r>
              <a:rPr lang="fr-BE" sz="1400" dirty="0" err="1" smtClean="0"/>
              <a:t>besins</a:t>
            </a:r>
            <a:r>
              <a:rPr lang="fr-BE" sz="1400" dirty="0" smtClean="0"/>
              <a:t> psychosociaux et le soutien apporté aux patients atteints d’un cancer: une étude nationale belge. </a:t>
            </a:r>
            <a:r>
              <a:rPr lang="fr-BE" sz="1400" i="1" dirty="0" smtClean="0"/>
              <a:t>Oncologie</a:t>
            </a:r>
            <a:r>
              <a:rPr lang="fr-BE" sz="1400" dirty="0" smtClean="0"/>
              <a:t>, 8: 465-476.</a:t>
            </a:r>
          </a:p>
          <a:p>
            <a:r>
              <a:rPr lang="fr-BE" sz="1400" dirty="0" err="1" smtClean="0"/>
              <a:t>Ogez</a:t>
            </a:r>
            <a:r>
              <a:rPr lang="fr-BE" sz="1400" dirty="0" smtClean="0"/>
              <a:t> D, </a:t>
            </a:r>
            <a:r>
              <a:rPr lang="fr-BE" sz="1400" dirty="0" err="1" smtClean="0"/>
              <a:t>Colmant</a:t>
            </a:r>
            <a:r>
              <a:rPr lang="fr-BE" sz="1400" dirty="0" smtClean="0"/>
              <a:t> M, </a:t>
            </a:r>
            <a:r>
              <a:rPr lang="fr-BE" sz="1400" dirty="0" err="1" smtClean="0"/>
              <a:t>Zexh</a:t>
            </a:r>
            <a:r>
              <a:rPr lang="fr-BE" sz="1400" dirty="0" smtClean="0"/>
              <a:t> E &amp; de </a:t>
            </a:r>
            <a:r>
              <a:rPr lang="fr-BE" sz="1400" dirty="0" err="1" smtClean="0"/>
              <a:t>Timary</a:t>
            </a:r>
            <a:r>
              <a:rPr lang="fr-BE" sz="1400" dirty="0" smtClean="0"/>
              <a:t> P. (2014). Quand le psychologue rencontre systématiquement le patient: quelle place pour une demande personnelle? Expérience auprès de patients atteints d’un cancer. </a:t>
            </a:r>
            <a:r>
              <a:rPr lang="fr-BE" sz="1400" i="1" dirty="0" smtClean="0"/>
              <a:t>Psycho-oncologie, 8 </a:t>
            </a:r>
            <a:r>
              <a:rPr lang="fr-BE" sz="1400" dirty="0" smtClean="0"/>
              <a:t>: 117-122.</a:t>
            </a:r>
          </a:p>
          <a:p>
            <a:r>
              <a:rPr lang="fr-BE" sz="1400" dirty="0" err="1" smtClean="0"/>
              <a:t>Penedo</a:t>
            </a:r>
            <a:r>
              <a:rPr lang="fr-BE" sz="1400" dirty="0" smtClean="0"/>
              <a:t> F, Benedict C &amp; Mc Gregor B. (2013). Cancer: Psychosocial </a:t>
            </a:r>
            <a:r>
              <a:rPr lang="fr-BE" sz="1400" dirty="0" err="1" smtClean="0"/>
              <a:t>treatment</a:t>
            </a:r>
            <a:r>
              <a:rPr lang="fr-BE" sz="1400" dirty="0" smtClean="0"/>
              <a:t>. In </a:t>
            </a:r>
            <a:r>
              <a:rPr lang="fr-BE" sz="1400" dirty="0" err="1" smtClean="0"/>
              <a:t>Gellman</a:t>
            </a:r>
            <a:r>
              <a:rPr lang="fr-BE" sz="1400" dirty="0" smtClean="0"/>
              <a:t> M &amp; Turner R (</a:t>
            </a:r>
            <a:r>
              <a:rPr lang="fr-BE" sz="1400" dirty="0" err="1" smtClean="0"/>
              <a:t>Eds</a:t>
            </a:r>
            <a:r>
              <a:rPr lang="fr-BE" sz="1400" dirty="0" smtClean="0"/>
              <a:t>), </a:t>
            </a:r>
            <a:r>
              <a:rPr lang="fr-BE" sz="1400" i="1" dirty="0" err="1" smtClean="0"/>
              <a:t>Encyclopedia</a:t>
            </a:r>
            <a:r>
              <a:rPr lang="fr-BE" sz="1400" i="1" dirty="0" smtClean="0"/>
              <a:t> of </a:t>
            </a:r>
            <a:r>
              <a:rPr lang="fr-BE" sz="1400" i="1" dirty="0" err="1" smtClean="0"/>
              <a:t>Behavioral</a:t>
            </a:r>
            <a:r>
              <a:rPr lang="fr-BE" sz="1400" i="1" dirty="0" smtClean="0"/>
              <a:t> </a:t>
            </a:r>
            <a:r>
              <a:rPr lang="fr-BE" sz="1400" i="1" dirty="0" err="1" smtClean="0"/>
              <a:t>Medicine</a:t>
            </a:r>
            <a:r>
              <a:rPr lang="fr-BE" sz="1400" i="1" dirty="0" smtClean="0"/>
              <a:t>: Vol 3 </a:t>
            </a:r>
            <a:r>
              <a:rPr lang="fr-BE" sz="1400" dirty="0" smtClean="0"/>
              <a:t>(pp. 319-325). New York: Springer.</a:t>
            </a:r>
          </a:p>
          <a:p>
            <a:r>
              <a:rPr lang="fr-BE" sz="1400" dirty="0" smtClean="0"/>
              <a:t>Rolland J. (2005). Cancer and the </a:t>
            </a:r>
            <a:r>
              <a:rPr lang="fr-BE" sz="1400" dirty="0" err="1" smtClean="0"/>
              <a:t>family</a:t>
            </a:r>
            <a:r>
              <a:rPr lang="fr-BE" sz="1400" dirty="0" smtClean="0"/>
              <a:t>: an </a:t>
            </a:r>
            <a:r>
              <a:rPr lang="fr-BE" sz="1400" dirty="0" err="1" smtClean="0"/>
              <a:t>integrative</a:t>
            </a:r>
            <a:r>
              <a:rPr lang="fr-BE" sz="1400" dirty="0" smtClean="0"/>
              <a:t> model. </a:t>
            </a:r>
            <a:r>
              <a:rPr lang="fr-BE" sz="1400" i="1" dirty="0" smtClean="0"/>
              <a:t>Cancer</a:t>
            </a:r>
            <a:r>
              <a:rPr lang="fr-BE" sz="1400" dirty="0" smtClean="0"/>
              <a:t>, 104 (11 </a:t>
            </a:r>
            <a:r>
              <a:rPr lang="fr-BE" sz="1400" dirty="0" err="1" smtClean="0"/>
              <a:t>Suppl</a:t>
            </a:r>
            <a:r>
              <a:rPr lang="fr-BE" sz="1400" dirty="0" smtClean="0"/>
              <a:t>): 2584-2595.</a:t>
            </a:r>
          </a:p>
          <a:p>
            <a:r>
              <a:rPr lang="fr-BE" sz="1400" dirty="0" err="1" smtClean="0"/>
              <a:t>Tiete</a:t>
            </a:r>
            <a:r>
              <a:rPr lang="fr-BE" sz="1400" dirty="0" smtClean="0"/>
              <a:t> J, </a:t>
            </a:r>
            <a:r>
              <a:rPr lang="fr-BE" sz="1400" dirty="0" err="1" smtClean="0"/>
              <a:t>Libert</a:t>
            </a:r>
            <a:r>
              <a:rPr lang="fr-BE" sz="1400" dirty="0" smtClean="0"/>
              <a:t> Y,, </a:t>
            </a:r>
            <a:r>
              <a:rPr lang="fr-BE" sz="1400" dirty="0" err="1" smtClean="0"/>
              <a:t>Liénard</a:t>
            </a:r>
            <a:r>
              <a:rPr lang="fr-BE" sz="1400" dirty="0" smtClean="0"/>
              <a:t> A &amp; </a:t>
            </a:r>
            <a:r>
              <a:rPr lang="fr-BE" sz="1400" dirty="0" err="1" smtClean="0"/>
              <a:t>Razavi</a:t>
            </a:r>
            <a:r>
              <a:rPr lang="fr-BE" sz="1400" dirty="0" smtClean="0"/>
              <a:t> D. (2015). Interventions de prévention et de prise en charge de la détresse des proches des patients cancéreux: revue de la littérature et recommandations pour le futur. Plan </a:t>
            </a:r>
            <a:r>
              <a:rPr lang="fr-BE" sz="1400" dirty="0"/>
              <a:t>C</a:t>
            </a:r>
            <a:r>
              <a:rPr lang="fr-BE" sz="1400" dirty="0" smtClean="0"/>
              <a:t>ancer. </a:t>
            </a:r>
          </a:p>
          <a:p>
            <a:endParaRPr lang="fr-BE" dirty="0"/>
          </a:p>
        </p:txBody>
      </p:sp>
    </p:spTree>
    <p:extLst>
      <p:ext uri="{BB962C8B-B14F-4D97-AF65-F5344CB8AC3E}">
        <p14:creationId xmlns:p14="http://schemas.microsoft.com/office/powerpoint/2010/main" val="1199776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b="1" dirty="0"/>
              <a:t>Le rôle du psychologue en oncologie</a:t>
            </a:r>
          </a:p>
          <a:p>
            <a:endParaRPr lang="fr-BE" dirty="0"/>
          </a:p>
        </p:txBody>
      </p:sp>
    </p:spTree>
    <p:extLst>
      <p:ext uri="{BB962C8B-B14F-4D97-AF65-F5344CB8AC3E}">
        <p14:creationId xmlns:p14="http://schemas.microsoft.com/office/powerpoint/2010/main" val="291799424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rôle du psychologue en oncologie</a:t>
            </a:r>
            <a:endParaRPr lang="fr-BE" dirty="0"/>
          </a:p>
        </p:txBody>
      </p:sp>
      <p:sp>
        <p:nvSpPr>
          <p:cNvPr id="3" name="Espace réservé du contenu 2"/>
          <p:cNvSpPr>
            <a:spLocks noGrp="1"/>
          </p:cNvSpPr>
          <p:nvPr>
            <p:ph idx="1"/>
          </p:nvPr>
        </p:nvSpPr>
        <p:spPr>
          <a:xfrm>
            <a:off x="456373" y="1422393"/>
            <a:ext cx="8054101" cy="4377273"/>
          </a:xfrm>
        </p:spPr>
        <p:txBody>
          <a:bodyPr/>
          <a:lstStyle/>
          <a:p>
            <a:pPr marL="0" indent="0">
              <a:buNone/>
            </a:pPr>
            <a:endParaRPr lang="fr-BE" dirty="0" smtClean="0"/>
          </a:p>
          <a:p>
            <a:pPr marL="0" indent="0" algn="ctr">
              <a:buNone/>
            </a:pPr>
            <a:r>
              <a:rPr lang="fr-BE" dirty="0" smtClean="0"/>
              <a:t>L’affection cancéreuse, outre les répercussions physiques, a des répercussions psychologiques, spirituelles et sociales</a:t>
            </a:r>
          </a:p>
          <a:p>
            <a:pPr marL="0" indent="0">
              <a:buNone/>
            </a:pPr>
            <a:endParaRPr lang="fr-BE" dirty="0"/>
          </a:p>
          <a:p>
            <a:pPr marL="0" indent="0">
              <a:buNone/>
            </a:pPr>
            <a:endParaRPr lang="fr-BE" dirty="0" smtClean="0"/>
          </a:p>
          <a:p>
            <a:pPr marL="0" indent="0">
              <a:buNone/>
            </a:pPr>
            <a:endParaRPr lang="fr-BE" dirty="0"/>
          </a:p>
          <a:p>
            <a:pPr marL="0" indent="0">
              <a:buNone/>
            </a:pPr>
            <a:endParaRPr lang="fr-BE" dirty="0"/>
          </a:p>
        </p:txBody>
      </p:sp>
    </p:spTree>
    <p:extLst>
      <p:ext uri="{BB962C8B-B14F-4D97-AF65-F5344CB8AC3E}">
        <p14:creationId xmlns:p14="http://schemas.microsoft.com/office/powerpoint/2010/main" val="3857017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txBox="1">
            <a:spLocks noChangeArrowheads="1"/>
          </p:cNvSpPr>
          <p:nvPr/>
        </p:nvSpPr>
        <p:spPr bwMode="auto">
          <a:xfrm>
            <a:off x="361950" y="3297238"/>
            <a:ext cx="17811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Choc</a:t>
            </a:r>
          </a:p>
        </p:txBody>
      </p:sp>
      <p:sp>
        <p:nvSpPr>
          <p:cNvPr id="10243" name="Text Box 7"/>
          <p:cNvSpPr txBox="1">
            <a:spLocks noChangeArrowheads="1"/>
          </p:cNvSpPr>
          <p:nvPr/>
        </p:nvSpPr>
        <p:spPr bwMode="auto">
          <a:xfrm>
            <a:off x="6786563" y="3297238"/>
            <a:ext cx="2006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Vulnérabilité</a:t>
            </a:r>
          </a:p>
        </p:txBody>
      </p:sp>
      <p:sp>
        <p:nvSpPr>
          <p:cNvPr id="10244" name="Text Box 9"/>
          <p:cNvSpPr txBox="1">
            <a:spLocks noChangeArrowheads="1"/>
          </p:cNvSpPr>
          <p:nvPr/>
        </p:nvSpPr>
        <p:spPr bwMode="auto">
          <a:xfrm>
            <a:off x="285750" y="2486025"/>
            <a:ext cx="19573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Soulagement</a:t>
            </a:r>
          </a:p>
        </p:txBody>
      </p:sp>
      <p:sp>
        <p:nvSpPr>
          <p:cNvPr id="10245" name="Text Box 10"/>
          <p:cNvSpPr txBox="1">
            <a:spLocks noChangeArrowheads="1"/>
          </p:cNvSpPr>
          <p:nvPr/>
        </p:nvSpPr>
        <p:spPr bwMode="auto">
          <a:xfrm>
            <a:off x="6762750" y="2486025"/>
            <a:ext cx="21780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Désorientation</a:t>
            </a:r>
          </a:p>
        </p:txBody>
      </p:sp>
      <p:sp>
        <p:nvSpPr>
          <p:cNvPr id="10246" name="Text Box 11"/>
          <p:cNvSpPr txBox="1">
            <a:spLocks noChangeArrowheads="1"/>
          </p:cNvSpPr>
          <p:nvPr/>
        </p:nvSpPr>
        <p:spPr bwMode="auto">
          <a:xfrm>
            <a:off x="30163" y="1630363"/>
            <a:ext cx="25495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Incompréhension</a:t>
            </a:r>
          </a:p>
        </p:txBody>
      </p:sp>
      <p:sp>
        <p:nvSpPr>
          <p:cNvPr id="10247" name="Text Box 12"/>
          <p:cNvSpPr txBox="1">
            <a:spLocks noChangeArrowheads="1"/>
          </p:cNvSpPr>
          <p:nvPr/>
        </p:nvSpPr>
        <p:spPr bwMode="auto">
          <a:xfrm>
            <a:off x="6934200" y="4122738"/>
            <a:ext cx="2006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Impuissance</a:t>
            </a:r>
          </a:p>
        </p:txBody>
      </p:sp>
      <p:sp>
        <p:nvSpPr>
          <p:cNvPr id="10248" name="Text Box 13"/>
          <p:cNvSpPr txBox="1">
            <a:spLocks noChangeArrowheads="1"/>
          </p:cNvSpPr>
          <p:nvPr/>
        </p:nvSpPr>
        <p:spPr bwMode="auto">
          <a:xfrm>
            <a:off x="361950" y="4949825"/>
            <a:ext cx="17811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Sidération</a:t>
            </a:r>
          </a:p>
        </p:txBody>
      </p:sp>
      <p:sp>
        <p:nvSpPr>
          <p:cNvPr id="10249" name="Text Box 14"/>
          <p:cNvSpPr txBox="1">
            <a:spLocks noChangeArrowheads="1"/>
          </p:cNvSpPr>
          <p:nvPr/>
        </p:nvSpPr>
        <p:spPr bwMode="auto">
          <a:xfrm>
            <a:off x="361950" y="5775325"/>
            <a:ext cx="17811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Incrédulité</a:t>
            </a:r>
          </a:p>
        </p:txBody>
      </p:sp>
      <p:sp>
        <p:nvSpPr>
          <p:cNvPr id="10250" name="Text Box 15"/>
          <p:cNvSpPr txBox="1">
            <a:spLocks noChangeArrowheads="1"/>
          </p:cNvSpPr>
          <p:nvPr/>
        </p:nvSpPr>
        <p:spPr bwMode="auto">
          <a:xfrm>
            <a:off x="7046913" y="5775325"/>
            <a:ext cx="17922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Colère</a:t>
            </a:r>
          </a:p>
        </p:txBody>
      </p:sp>
      <p:sp>
        <p:nvSpPr>
          <p:cNvPr id="10251" name="Text Box 16"/>
          <p:cNvSpPr txBox="1">
            <a:spLocks noChangeArrowheads="1"/>
          </p:cNvSpPr>
          <p:nvPr/>
        </p:nvSpPr>
        <p:spPr bwMode="auto">
          <a:xfrm>
            <a:off x="6700838" y="1630363"/>
            <a:ext cx="23987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Peur</a:t>
            </a:r>
          </a:p>
        </p:txBody>
      </p:sp>
      <p:sp>
        <p:nvSpPr>
          <p:cNvPr id="10252" name="Text Box 17"/>
          <p:cNvSpPr txBox="1">
            <a:spLocks noChangeArrowheads="1"/>
          </p:cNvSpPr>
          <p:nvPr/>
        </p:nvSpPr>
        <p:spPr bwMode="auto">
          <a:xfrm>
            <a:off x="6981825" y="4949825"/>
            <a:ext cx="17922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chemeClr val="accent6">
                    <a:lumMod val="75000"/>
                  </a:schemeClr>
                </a:solidFill>
                <a:latin typeface="+mj-lt"/>
              </a:rPr>
              <a:t>Tristesse</a:t>
            </a:r>
          </a:p>
        </p:txBody>
      </p:sp>
      <p:sp>
        <p:nvSpPr>
          <p:cNvPr id="10253" name="Text Box 18"/>
          <p:cNvSpPr txBox="1">
            <a:spLocks noChangeArrowheads="1"/>
          </p:cNvSpPr>
          <p:nvPr/>
        </p:nvSpPr>
        <p:spPr bwMode="auto">
          <a:xfrm>
            <a:off x="361950" y="4122738"/>
            <a:ext cx="17811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charset="0"/>
              </a:defRPr>
            </a:lvl1pPr>
            <a:lvl2pPr marL="742950" indent="-285750">
              <a:defRPr sz="26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Aft>
                <a:spcPct val="0"/>
              </a:spcAft>
              <a:buClr>
                <a:srgbClr val="FF3399"/>
              </a:buClr>
              <a:buSzPct val="100000"/>
              <a:buFont typeface="Arial" charset="0"/>
              <a:defRPr sz="2000">
                <a:solidFill>
                  <a:schemeClr val="tx1"/>
                </a:solidFill>
                <a:latin typeface="Arial" charset="0"/>
                <a:ea typeface="ＭＳ Ｐゴシック" charset="0"/>
              </a:defRPr>
            </a:lvl6pPr>
            <a:lvl7pPr marL="2971800" indent="-228600" eaLnBrk="0" fontAlgn="base" hangingPunct="0">
              <a:spcAft>
                <a:spcPct val="0"/>
              </a:spcAft>
              <a:buClr>
                <a:srgbClr val="FF3399"/>
              </a:buClr>
              <a:buFont typeface="Arial" charset="0"/>
              <a:buChar char="-"/>
              <a:defRPr sz="2000">
                <a:solidFill>
                  <a:schemeClr val="tx1"/>
                </a:solidFill>
                <a:latin typeface="Arial" charset="0"/>
                <a:ea typeface="ＭＳ Ｐゴシック" charset="0"/>
              </a:defRPr>
            </a:lvl7pPr>
            <a:lvl8pPr marL="34290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8pPr>
            <a:lvl9pPr marL="3886200" indent="-228600" eaLnBrk="0" fontAlgn="base" hangingPunct="0">
              <a:spcAft>
                <a:spcPct val="0"/>
              </a:spcAft>
              <a:buClr>
                <a:srgbClr val="FF3399"/>
              </a:buClr>
              <a:buSzPct val="100000"/>
              <a:buFont typeface="Arial" charset="0"/>
              <a:buChar char="-"/>
              <a:defRPr sz="2000">
                <a:solidFill>
                  <a:schemeClr val="tx1"/>
                </a:solidFill>
                <a:latin typeface="Arial" charset="0"/>
                <a:ea typeface="ＭＳ Ｐゴシック" charset="0"/>
              </a:defRPr>
            </a:lvl9pPr>
          </a:lstStyle>
          <a:p>
            <a:pPr algn="ctr" eaLnBrk="0" hangingPunct="0">
              <a:spcBef>
                <a:spcPct val="50000"/>
              </a:spcBef>
            </a:pPr>
            <a:r>
              <a:rPr lang="fr-FR" sz="2200" b="1" dirty="0">
                <a:solidFill>
                  <a:srgbClr val="E46C0A"/>
                </a:solidFill>
                <a:latin typeface="+mj-lt"/>
              </a:rPr>
              <a:t>Surprise</a:t>
            </a:r>
          </a:p>
        </p:txBody>
      </p:sp>
      <p:sp>
        <p:nvSpPr>
          <p:cNvPr id="10254" name="Titre 19"/>
          <p:cNvSpPr>
            <a:spLocks noGrp="1"/>
          </p:cNvSpPr>
          <p:nvPr>
            <p:ph type="title"/>
          </p:nvPr>
        </p:nvSpPr>
        <p:spPr>
          <a:xfrm>
            <a:off x="357188" y="71438"/>
            <a:ext cx="8686800" cy="1143000"/>
          </a:xfrm>
        </p:spPr>
        <p:txBody>
          <a:bodyPr>
            <a:normAutofit fontScale="90000"/>
          </a:bodyPr>
          <a:lstStyle/>
          <a:p>
            <a:pPr algn="r"/>
            <a:r>
              <a:rPr lang="fr-BE" sz="3600" dirty="0" smtClean="0"/>
              <a:t>Quelles sont les réactions des patients?</a:t>
            </a:r>
            <a:br>
              <a:rPr lang="fr-BE" sz="3600" dirty="0" smtClean="0"/>
            </a:br>
            <a:r>
              <a:rPr lang="fr-BE" sz="1600" dirty="0" smtClean="0"/>
              <a:t>F. Lewis</a:t>
            </a:r>
            <a:r>
              <a:rPr lang="fr-BE" sz="3600" dirty="0" smtClean="0">
                <a:solidFill>
                  <a:schemeClr val="tx1"/>
                </a:solidFill>
              </a:rPr>
              <a:t/>
            </a:r>
            <a:br>
              <a:rPr lang="fr-BE" sz="3600" dirty="0" smtClean="0">
                <a:solidFill>
                  <a:schemeClr val="tx1"/>
                </a:solidFill>
              </a:rPr>
            </a:br>
            <a:endParaRPr lang="fr-BE" sz="3200" b="1" dirty="0">
              <a:solidFill>
                <a:srgbClr val="984807"/>
              </a:solidFill>
            </a:endParaRPr>
          </a:p>
        </p:txBody>
      </p:sp>
      <p:pic>
        <p:nvPicPr>
          <p:cNvPr id="17" name="Picture 8" descr="Atlas%2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0582" y="1569491"/>
            <a:ext cx="2141538" cy="459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7355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30327" y="1293278"/>
            <a:ext cx="3571020" cy="652486"/>
          </a:xfrm>
          <a:prstGeom prst="rect">
            <a:avLst/>
          </a:prstGeom>
          <a:noFill/>
        </p:spPr>
        <p:txBody>
          <a:bodyPr wrap="square" rtlCol="0" anchor="ctr">
            <a:spAutoFit/>
          </a:bodyPr>
          <a:lstStyle/>
          <a:p>
            <a:pPr marL="342900" indent="-342900">
              <a:lnSpc>
                <a:spcPct val="115000"/>
              </a:lnSpc>
              <a:buFont typeface="Calibri"/>
              <a:buChar char="→"/>
            </a:pPr>
            <a:r>
              <a:rPr lang="fr-FR" sz="1600" b="1" dirty="0" smtClean="0">
                <a:ea typeface="Calibri"/>
                <a:cs typeface="Times New Roman"/>
              </a:rPr>
              <a:t>Psycho</a:t>
            </a:r>
            <a:r>
              <a:rPr lang="fr-FR" sz="1600" b="1" dirty="0">
                <a:ea typeface="Calibri"/>
                <a:cs typeface="Times New Roman"/>
              </a:rPr>
              <a:t>-éducation</a:t>
            </a:r>
            <a:r>
              <a:rPr lang="fr-FR" sz="1600" dirty="0">
                <a:ea typeface="Calibri"/>
                <a:cs typeface="Times New Roman"/>
              </a:rPr>
              <a:t> (soutien et partage d'informations</a:t>
            </a:r>
            <a:r>
              <a:rPr lang="fr-FR" sz="1600" dirty="0" smtClean="0">
                <a:ea typeface="Calibri"/>
                <a:cs typeface="Times New Roman"/>
              </a:rPr>
              <a:t>)</a:t>
            </a:r>
            <a:endParaRPr lang="fr-FR" sz="3200" dirty="0"/>
          </a:p>
        </p:txBody>
      </p:sp>
      <p:sp>
        <p:nvSpPr>
          <p:cNvPr id="18" name="ZoneTexte 17"/>
          <p:cNvSpPr txBox="1"/>
          <p:nvPr/>
        </p:nvSpPr>
        <p:spPr>
          <a:xfrm>
            <a:off x="5330327" y="2604665"/>
            <a:ext cx="3571020" cy="652486"/>
          </a:xfrm>
          <a:prstGeom prst="rect">
            <a:avLst/>
          </a:prstGeom>
          <a:noFill/>
        </p:spPr>
        <p:txBody>
          <a:bodyPr wrap="square" rtlCol="0" anchor="ctr">
            <a:spAutoFit/>
          </a:bodyPr>
          <a:lstStyle/>
          <a:p>
            <a:pPr marL="342900" indent="-342900">
              <a:lnSpc>
                <a:spcPct val="115000"/>
              </a:lnSpc>
              <a:buFont typeface="Calibri"/>
              <a:buChar char="→"/>
            </a:pPr>
            <a:r>
              <a:rPr lang="fr-FR" sz="1600" b="1" dirty="0" smtClean="0">
                <a:ea typeface="Calibri"/>
                <a:cs typeface="Times New Roman"/>
              </a:rPr>
              <a:t>Psychothérapie </a:t>
            </a:r>
            <a:r>
              <a:rPr lang="fr-FR" sz="1600" b="1" dirty="0">
                <a:ea typeface="Calibri"/>
                <a:cs typeface="Times New Roman"/>
              </a:rPr>
              <a:t>de soutien de courte </a:t>
            </a:r>
            <a:r>
              <a:rPr lang="fr-FR" sz="1600" b="1" dirty="0" smtClean="0">
                <a:ea typeface="Calibri"/>
                <a:cs typeface="Times New Roman"/>
              </a:rPr>
              <a:t>durée</a:t>
            </a:r>
            <a:endParaRPr lang="fr-FR" sz="3200" dirty="0"/>
          </a:p>
        </p:txBody>
      </p:sp>
      <p:sp>
        <p:nvSpPr>
          <p:cNvPr id="19" name="ZoneTexte 18"/>
          <p:cNvSpPr txBox="1"/>
          <p:nvPr/>
        </p:nvSpPr>
        <p:spPr>
          <a:xfrm>
            <a:off x="5330327" y="3694016"/>
            <a:ext cx="3571020" cy="1074140"/>
          </a:xfrm>
          <a:prstGeom prst="rect">
            <a:avLst/>
          </a:prstGeom>
          <a:noFill/>
        </p:spPr>
        <p:txBody>
          <a:bodyPr wrap="square" rtlCol="0" anchor="ctr">
            <a:spAutoFit/>
          </a:bodyPr>
          <a:lstStyle/>
          <a:p>
            <a:pPr marL="342900" indent="-342900">
              <a:lnSpc>
                <a:spcPct val="115000"/>
              </a:lnSpc>
              <a:buFont typeface="Calibri"/>
              <a:buChar char="→"/>
            </a:pPr>
            <a:r>
              <a:rPr lang="fr-BE" sz="1600" b="1" dirty="0" smtClean="0">
                <a:cs typeface="Times New Roman" pitchFamily="18" charset="0"/>
              </a:rPr>
              <a:t>Psychothérapie </a:t>
            </a:r>
            <a:r>
              <a:rPr lang="fr-BE" sz="1600" b="1" dirty="0">
                <a:cs typeface="Times New Roman" pitchFamily="18" charset="0"/>
              </a:rPr>
              <a:t>de soutien de longue </a:t>
            </a:r>
            <a:r>
              <a:rPr lang="fr-BE" sz="1600" b="1" dirty="0" smtClean="0">
                <a:cs typeface="Times New Roman" pitchFamily="18" charset="0"/>
              </a:rPr>
              <a:t>durée</a:t>
            </a:r>
            <a:endParaRPr lang="fr-BE" sz="1600" dirty="0">
              <a:cs typeface="Times New Roman" pitchFamily="18" charset="0"/>
            </a:endParaRPr>
          </a:p>
          <a:p>
            <a:pPr marL="342900" lvl="0" indent="-342900">
              <a:lnSpc>
                <a:spcPct val="115000"/>
              </a:lnSpc>
              <a:spcAft>
                <a:spcPts val="0"/>
              </a:spcAft>
              <a:buFont typeface="Calibri"/>
              <a:buChar char="←"/>
            </a:pPr>
            <a:endParaRPr lang="en-US" sz="2400" dirty="0">
              <a:ea typeface="Calibri"/>
              <a:cs typeface="Times New Roman"/>
            </a:endParaRPr>
          </a:p>
        </p:txBody>
      </p:sp>
      <p:sp>
        <p:nvSpPr>
          <p:cNvPr id="20" name="ZoneTexte 19"/>
          <p:cNvSpPr txBox="1"/>
          <p:nvPr/>
        </p:nvSpPr>
        <p:spPr>
          <a:xfrm>
            <a:off x="5330327" y="4875501"/>
            <a:ext cx="3493242" cy="1295739"/>
          </a:xfrm>
          <a:prstGeom prst="rect">
            <a:avLst/>
          </a:prstGeom>
          <a:noFill/>
        </p:spPr>
        <p:txBody>
          <a:bodyPr wrap="square" rtlCol="0" anchor="ctr">
            <a:spAutoFit/>
          </a:bodyPr>
          <a:lstStyle/>
          <a:p>
            <a:pPr marL="342900" indent="-342900">
              <a:lnSpc>
                <a:spcPct val="115000"/>
              </a:lnSpc>
              <a:buFont typeface="Calibri"/>
              <a:buChar char="→"/>
            </a:pPr>
            <a:r>
              <a:rPr lang="fr-FR" sz="1600" b="1" dirty="0" smtClean="0">
                <a:ea typeface="Calibri"/>
                <a:cs typeface="Times New Roman"/>
              </a:rPr>
              <a:t>Psychothérapie </a:t>
            </a:r>
            <a:r>
              <a:rPr lang="fr-FR" sz="1600" b="1" dirty="0">
                <a:ea typeface="Calibri"/>
                <a:cs typeface="Times New Roman"/>
              </a:rPr>
              <a:t>de soutien de longue </a:t>
            </a:r>
            <a:r>
              <a:rPr lang="fr-FR" sz="1600" b="1" dirty="0" smtClean="0">
                <a:ea typeface="Calibri"/>
                <a:cs typeface="Times New Roman"/>
              </a:rPr>
              <a:t>durée</a:t>
            </a:r>
            <a:r>
              <a:rPr lang="fr-FR" sz="1600" dirty="0">
                <a:ea typeface="Calibri"/>
                <a:cs typeface="Times New Roman"/>
              </a:rPr>
              <a:t> </a:t>
            </a:r>
            <a:r>
              <a:rPr lang="fr-FR" sz="1600" dirty="0" smtClean="0">
                <a:ea typeface="Calibri"/>
                <a:cs typeface="Times New Roman"/>
              </a:rPr>
              <a:t>+ </a:t>
            </a:r>
            <a:r>
              <a:rPr lang="fr-FR" sz="1600" b="1" dirty="0" smtClean="0">
                <a:ea typeface="Calibri"/>
                <a:cs typeface="Times New Roman"/>
              </a:rPr>
              <a:t>Evaluation </a:t>
            </a:r>
            <a:r>
              <a:rPr lang="fr-FR" sz="1600" b="1" dirty="0">
                <a:ea typeface="Calibri"/>
                <a:cs typeface="Times New Roman"/>
              </a:rPr>
              <a:t>pour traitement </a:t>
            </a:r>
            <a:r>
              <a:rPr lang="fr-FR" sz="1600" b="1" dirty="0" smtClean="0">
                <a:ea typeface="Calibri"/>
                <a:cs typeface="Times New Roman"/>
              </a:rPr>
              <a:t>pharmacologique.</a:t>
            </a:r>
            <a:endParaRPr lang="fr-FR" sz="1600" b="1" dirty="0">
              <a:ea typeface="Calibri"/>
              <a:cs typeface="Times New Roman"/>
            </a:endParaRPr>
          </a:p>
          <a:p>
            <a:pPr marL="342900" indent="-342900">
              <a:lnSpc>
                <a:spcPct val="115000"/>
              </a:lnSpc>
              <a:buFont typeface="Calibri"/>
              <a:buChar char="←"/>
            </a:pPr>
            <a:endParaRPr lang="en-US" sz="2000" dirty="0">
              <a:ea typeface="Calibri"/>
              <a:cs typeface="Times New Roman"/>
            </a:endParaRPr>
          </a:p>
        </p:txBody>
      </p:sp>
      <p:sp>
        <p:nvSpPr>
          <p:cNvPr id="15" name="ZoneTexte 14"/>
          <p:cNvSpPr txBox="1"/>
          <p:nvPr/>
        </p:nvSpPr>
        <p:spPr>
          <a:xfrm>
            <a:off x="1403648" y="95250"/>
            <a:ext cx="6374603" cy="584775"/>
          </a:xfrm>
          <a:prstGeom prst="rect">
            <a:avLst/>
          </a:prstGeom>
          <a:noFill/>
        </p:spPr>
        <p:txBody>
          <a:bodyPr wrap="square" rtlCol="0">
            <a:spAutoFit/>
          </a:bodyPr>
          <a:lstStyle/>
          <a:p>
            <a:pPr algn="ctr"/>
            <a:r>
              <a:rPr lang="fr-BE" sz="3200" dirty="0" smtClean="0">
                <a:latin typeface="Arial" panose="020B0604020202020204" pitchFamily="34" charset="0"/>
                <a:cs typeface="Arial" panose="020B0604020202020204" pitchFamily="34" charset="0"/>
              </a:rPr>
              <a:t>Détresse et types d’interventions</a:t>
            </a:r>
            <a:endParaRPr lang="fr-BE" sz="3200" b="1" dirty="0">
              <a:solidFill>
                <a:srgbClr val="984807"/>
              </a:solidFill>
              <a:latin typeface="Arial" panose="020B0604020202020204" pitchFamily="34" charset="0"/>
              <a:cs typeface="Arial" panose="020B0604020202020204" pitchFamily="34" charset="0"/>
            </a:endParaRPr>
          </a:p>
        </p:txBody>
      </p:sp>
      <p:grpSp>
        <p:nvGrpSpPr>
          <p:cNvPr id="29" name="Grouper 28"/>
          <p:cNvGrpSpPr/>
          <p:nvPr/>
        </p:nvGrpSpPr>
        <p:grpSpPr>
          <a:xfrm>
            <a:off x="79203" y="606860"/>
            <a:ext cx="5116670" cy="6062500"/>
            <a:chOff x="26831" y="490700"/>
            <a:chExt cx="5116670" cy="6062500"/>
          </a:xfrm>
          <a:solidFill>
            <a:srgbClr val="1B26E1"/>
          </a:solidFill>
        </p:grpSpPr>
        <p:sp>
          <p:nvSpPr>
            <p:cNvPr id="30" name="Ellipse 29"/>
            <p:cNvSpPr/>
            <p:nvPr/>
          </p:nvSpPr>
          <p:spPr>
            <a:xfrm>
              <a:off x="26831" y="490700"/>
              <a:ext cx="5116670" cy="6062500"/>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31" name="ZoneTexte 30"/>
            <p:cNvSpPr txBox="1"/>
            <p:nvPr/>
          </p:nvSpPr>
          <p:spPr>
            <a:xfrm>
              <a:off x="1810309" y="1269508"/>
              <a:ext cx="1549231" cy="338554"/>
            </a:xfrm>
            <a:prstGeom prst="rect">
              <a:avLst/>
            </a:prstGeom>
            <a:solidFill>
              <a:schemeClr val="accent5"/>
            </a:solidFill>
          </p:spPr>
          <p:txBody>
            <a:bodyPr wrap="square" rtlCol="0" anchor="ctr">
              <a:spAutoFit/>
            </a:bodyPr>
            <a:lstStyle/>
            <a:p>
              <a:pPr lvl="0" algn="ctr"/>
              <a:r>
                <a:rPr lang="fr-BE" sz="1600" b="1" dirty="0" smtClean="0">
                  <a:solidFill>
                    <a:srgbClr val="FFFF00"/>
                  </a:solidFill>
                  <a:latin typeface="+mn-lt"/>
                  <a:cs typeface="Times New Roman" pitchFamily="18" charset="0"/>
                </a:rPr>
                <a:t>Détresse faible</a:t>
              </a:r>
            </a:p>
          </p:txBody>
        </p:sp>
        <p:sp>
          <p:nvSpPr>
            <p:cNvPr id="32" name="Ellipse 31"/>
            <p:cNvSpPr/>
            <p:nvPr/>
          </p:nvSpPr>
          <p:spPr>
            <a:xfrm>
              <a:off x="495300" y="1930400"/>
              <a:ext cx="4170459" cy="4622800"/>
            </a:xfrm>
            <a:prstGeom prst="ellipse">
              <a:avLst/>
            </a:prstGeom>
            <a:solidFill>
              <a:schemeClr val="accent5"/>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p:cNvSpPr txBox="1"/>
            <p:nvPr/>
          </p:nvSpPr>
          <p:spPr>
            <a:xfrm>
              <a:off x="1673417" y="2423670"/>
              <a:ext cx="1793502" cy="707886"/>
            </a:xfrm>
            <a:prstGeom prst="rect">
              <a:avLst/>
            </a:prstGeom>
            <a:solidFill>
              <a:schemeClr val="accent5"/>
            </a:solidFill>
          </p:spPr>
          <p:txBody>
            <a:bodyPr wrap="square" rtlCol="0" anchor="ctr">
              <a:spAutoFit/>
            </a:bodyPr>
            <a:lstStyle/>
            <a:p>
              <a:pPr lvl="0" algn="ctr"/>
              <a:r>
                <a:rPr lang="fr-BE" sz="1600" b="1" dirty="0" smtClean="0">
                  <a:solidFill>
                    <a:srgbClr val="FFFF00"/>
                  </a:solidFill>
                  <a:latin typeface="+mn-lt"/>
                  <a:cs typeface="Times New Roman" pitchFamily="18" charset="0"/>
                </a:rPr>
                <a:t>Détresse modérée</a:t>
              </a:r>
            </a:p>
            <a:p>
              <a:endParaRPr lang="fr-FR" sz="2400" dirty="0">
                <a:solidFill>
                  <a:srgbClr val="FFFF00"/>
                </a:solidFill>
              </a:endParaRPr>
            </a:p>
          </p:txBody>
        </p:sp>
        <p:sp>
          <p:nvSpPr>
            <p:cNvPr id="34" name="Ellipse 33"/>
            <p:cNvSpPr/>
            <p:nvPr/>
          </p:nvSpPr>
          <p:spPr>
            <a:xfrm>
              <a:off x="1061720" y="3251200"/>
              <a:ext cx="3032564" cy="3302000"/>
            </a:xfrm>
            <a:prstGeom prst="ellipse">
              <a:avLst/>
            </a:prstGeom>
            <a:solidFill>
              <a:schemeClr val="accent5"/>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ZoneTexte 34"/>
            <p:cNvSpPr txBox="1"/>
            <p:nvPr/>
          </p:nvSpPr>
          <p:spPr>
            <a:xfrm>
              <a:off x="1769419" y="3856828"/>
              <a:ext cx="1634742" cy="707886"/>
            </a:xfrm>
            <a:prstGeom prst="rect">
              <a:avLst/>
            </a:prstGeom>
            <a:solidFill>
              <a:schemeClr val="accent5"/>
            </a:solidFill>
          </p:spPr>
          <p:txBody>
            <a:bodyPr wrap="square" rtlCol="0" anchor="ctr">
              <a:spAutoFit/>
            </a:bodyPr>
            <a:lstStyle/>
            <a:p>
              <a:pPr lvl="0" algn="ctr"/>
              <a:r>
                <a:rPr lang="fr-BE" sz="1600" b="1" dirty="0" smtClean="0">
                  <a:solidFill>
                    <a:srgbClr val="FFFF00"/>
                  </a:solidFill>
                  <a:cs typeface="Times New Roman" pitchFamily="18" charset="0"/>
                </a:rPr>
                <a:t>Détresse</a:t>
              </a:r>
              <a:r>
                <a:rPr lang="fr-BE" sz="1600" b="1" dirty="0">
                  <a:solidFill>
                    <a:srgbClr val="FFFF00"/>
                  </a:solidFill>
                  <a:cs typeface="Times New Roman" pitchFamily="18" charset="0"/>
                </a:rPr>
                <a:t> </a:t>
              </a:r>
              <a:r>
                <a:rPr lang="fr-BE" sz="1600" b="1" dirty="0" smtClean="0">
                  <a:solidFill>
                    <a:srgbClr val="FFFF00"/>
                  </a:solidFill>
                  <a:cs typeface="Times New Roman" pitchFamily="18" charset="0"/>
                </a:rPr>
                <a:t>sévère</a:t>
              </a:r>
            </a:p>
            <a:p>
              <a:endParaRPr lang="fr-FR" sz="2400" dirty="0">
                <a:solidFill>
                  <a:srgbClr val="FFFF00"/>
                </a:solidFill>
              </a:endParaRPr>
            </a:p>
          </p:txBody>
        </p:sp>
        <p:sp>
          <p:nvSpPr>
            <p:cNvPr id="36" name="Ellipse 35"/>
            <p:cNvSpPr/>
            <p:nvPr/>
          </p:nvSpPr>
          <p:spPr>
            <a:xfrm>
              <a:off x="1673417" y="4597400"/>
              <a:ext cx="1793502" cy="1955800"/>
            </a:xfrm>
            <a:prstGeom prst="ellipse">
              <a:avLst/>
            </a:prstGeom>
            <a:solidFill>
              <a:srgbClr val="4BACC6"/>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ZoneTexte 36"/>
            <p:cNvSpPr txBox="1"/>
            <p:nvPr/>
          </p:nvSpPr>
          <p:spPr>
            <a:xfrm>
              <a:off x="1907141" y="5280465"/>
              <a:ext cx="1329730" cy="584776"/>
            </a:xfrm>
            <a:prstGeom prst="rect">
              <a:avLst/>
            </a:prstGeom>
            <a:solidFill>
              <a:schemeClr val="accent5"/>
            </a:solidFill>
          </p:spPr>
          <p:txBody>
            <a:bodyPr wrap="square" rtlCol="0" anchor="ctr">
              <a:spAutoFit/>
            </a:bodyPr>
            <a:lstStyle/>
            <a:p>
              <a:pPr lvl="0" algn="ctr"/>
              <a:r>
                <a:rPr lang="fr-BE" sz="1600" b="1" dirty="0" smtClean="0">
                  <a:solidFill>
                    <a:srgbClr val="FFFF00"/>
                  </a:solidFill>
                  <a:latin typeface="+mn-lt"/>
                  <a:cs typeface="Times New Roman" pitchFamily="18" charset="0"/>
                </a:rPr>
                <a:t>Détresse très sévère</a:t>
              </a:r>
            </a:p>
          </p:txBody>
        </p:sp>
      </p:grpSp>
      <p:sp>
        <p:nvSpPr>
          <p:cNvPr id="16" name="ZoneTexte 15"/>
          <p:cNvSpPr txBox="1"/>
          <p:nvPr/>
        </p:nvSpPr>
        <p:spPr>
          <a:xfrm>
            <a:off x="7364583" y="5855098"/>
            <a:ext cx="1828253" cy="338554"/>
          </a:xfrm>
          <a:prstGeom prst="rect">
            <a:avLst/>
          </a:prstGeom>
          <a:noFill/>
        </p:spPr>
        <p:txBody>
          <a:bodyPr wrap="square" rtlCol="0">
            <a:spAutoFit/>
          </a:bodyPr>
          <a:lstStyle/>
          <a:p>
            <a:r>
              <a:rPr lang="fr-FR" sz="1600" dirty="0" err="1" smtClean="0"/>
              <a:t>Tiete</a:t>
            </a:r>
            <a:r>
              <a:rPr lang="fr-FR" sz="1600" dirty="0" smtClean="0"/>
              <a:t> </a:t>
            </a:r>
            <a:r>
              <a:rPr lang="fr-FR" sz="1600" i="1" dirty="0" smtClean="0"/>
              <a:t>et al.</a:t>
            </a:r>
            <a:r>
              <a:rPr lang="fr-FR" sz="1600" dirty="0" smtClean="0"/>
              <a:t>, 2015</a:t>
            </a:r>
            <a:endParaRPr lang="fr-FR" sz="1600" dirty="0"/>
          </a:p>
        </p:txBody>
      </p:sp>
    </p:spTree>
    <p:extLst>
      <p:ext uri="{BB962C8B-B14F-4D97-AF65-F5344CB8AC3E}">
        <p14:creationId xmlns:p14="http://schemas.microsoft.com/office/powerpoint/2010/main" val="414513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rôle du psychologue en oncologie</a:t>
            </a:r>
            <a:br>
              <a:rPr lang="fr-FR" dirty="0" smtClean="0"/>
            </a:br>
            <a:endParaRPr lang="fr-FR" dirty="0"/>
          </a:p>
        </p:txBody>
      </p:sp>
      <p:sp>
        <p:nvSpPr>
          <p:cNvPr id="3" name="Espace réservé du contenu 2"/>
          <p:cNvSpPr>
            <a:spLocks noGrp="1"/>
          </p:cNvSpPr>
          <p:nvPr>
            <p:ph idx="1"/>
          </p:nvPr>
        </p:nvSpPr>
        <p:spPr/>
        <p:txBody>
          <a:bodyPr/>
          <a:lstStyle/>
          <a:p>
            <a:pPr marL="0" indent="0">
              <a:buNone/>
            </a:pPr>
            <a:endParaRPr lang="fr-FR" sz="2400" dirty="0" smtClean="0"/>
          </a:p>
          <a:p>
            <a:pPr>
              <a:buFont typeface="Wingdings" charset="2"/>
              <a:buChar char="u"/>
            </a:pPr>
            <a:r>
              <a:rPr lang="fr-FR" sz="2400" dirty="0" smtClean="0"/>
              <a:t>Soutenir la présence, derrière le corps malade, d’une vie psychique (</a:t>
            </a:r>
            <a:r>
              <a:rPr lang="fr-FR" sz="2400" dirty="0" err="1" smtClean="0"/>
              <a:t>Ogez</a:t>
            </a:r>
            <a:r>
              <a:rPr lang="fr-FR" sz="2400" dirty="0" smtClean="0"/>
              <a:t> et al., 2014)</a:t>
            </a:r>
          </a:p>
          <a:p>
            <a:pPr>
              <a:buFont typeface="Wingdings" charset="2"/>
              <a:buChar char="u"/>
            </a:pPr>
            <a:endParaRPr lang="fr-FR" sz="2400" dirty="0" smtClean="0"/>
          </a:p>
          <a:p>
            <a:r>
              <a:rPr lang="fr-FR" sz="2400" dirty="0"/>
              <a:t>Soutenir le patient dans son adaptation à la </a:t>
            </a:r>
            <a:r>
              <a:rPr lang="fr-FR" sz="2400" dirty="0" smtClean="0"/>
              <a:t>maladie</a:t>
            </a:r>
          </a:p>
          <a:p>
            <a:pPr>
              <a:buFont typeface="Wingdings" charset="2"/>
              <a:buChar char="u"/>
            </a:pPr>
            <a:endParaRPr lang="fr-FR" sz="2400" dirty="0" smtClean="0"/>
          </a:p>
          <a:p>
            <a:pPr marL="0" indent="0">
              <a:buNone/>
            </a:pPr>
            <a:endParaRPr lang="fr-FR" sz="2400" dirty="0" smtClean="0"/>
          </a:p>
          <a:p>
            <a:pPr>
              <a:buFont typeface="Wingdings" charset="2"/>
              <a:buChar char="u"/>
            </a:pPr>
            <a:endParaRPr lang="fr-FR" sz="2400" dirty="0"/>
          </a:p>
          <a:p>
            <a:pPr>
              <a:buFont typeface="Wingdings" charset="2"/>
              <a:buChar char="u"/>
            </a:pPr>
            <a:endParaRPr lang="fr-FR"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rôle du psychologue en oncologie</a:t>
            </a:r>
            <a:endParaRPr lang="fr-BE" dirty="0"/>
          </a:p>
        </p:txBody>
      </p:sp>
      <p:sp>
        <p:nvSpPr>
          <p:cNvPr id="3" name="Espace réservé du contenu 2"/>
          <p:cNvSpPr>
            <a:spLocks noGrp="1"/>
          </p:cNvSpPr>
          <p:nvPr>
            <p:ph idx="1"/>
          </p:nvPr>
        </p:nvSpPr>
        <p:spPr/>
        <p:txBody>
          <a:bodyPr/>
          <a:lstStyle/>
          <a:p>
            <a:r>
              <a:rPr lang="fr-FR" sz="2400" dirty="0"/>
              <a:t>Offre du psychologue en oncologie</a:t>
            </a:r>
          </a:p>
          <a:p>
            <a:pPr lvl="1"/>
            <a:r>
              <a:rPr lang="fr-FR" sz="2000" dirty="0" smtClean="0"/>
              <a:t>Evaluer la détresse (anxiété, dépression, présence d’un trouble psychiatrique) pour adapter la prise en charge</a:t>
            </a:r>
          </a:p>
          <a:p>
            <a:pPr lvl="1"/>
            <a:r>
              <a:rPr lang="fr-FR" sz="2000" dirty="0"/>
              <a:t>Prendre en compte l’aspect </a:t>
            </a:r>
            <a:r>
              <a:rPr lang="fr-FR" sz="2000" dirty="0" smtClean="0"/>
              <a:t>cognitif</a:t>
            </a:r>
          </a:p>
          <a:p>
            <a:pPr lvl="1"/>
            <a:r>
              <a:rPr lang="fr-FR" sz="2000" dirty="0" smtClean="0"/>
              <a:t>Ecoute </a:t>
            </a:r>
            <a:r>
              <a:rPr lang="fr-FR" sz="2000" dirty="0"/>
              <a:t>(permet de déposer librement ses émotions)</a:t>
            </a:r>
          </a:p>
          <a:p>
            <a:pPr lvl="1"/>
            <a:r>
              <a:rPr lang="fr-FR" sz="2000" dirty="0"/>
              <a:t>Travail psychothérapeutique (dans un second temps)</a:t>
            </a:r>
          </a:p>
          <a:p>
            <a:pPr marL="0" indent="0">
              <a:buNone/>
            </a:pPr>
            <a:endParaRPr lang="fr-FR" dirty="0" smtClean="0"/>
          </a:p>
          <a:p>
            <a:r>
              <a:rPr lang="fr-FR" sz="2400" dirty="0" smtClean="0"/>
              <a:t>Soutien </a:t>
            </a:r>
            <a:r>
              <a:rPr lang="fr-FR" sz="2400" dirty="0"/>
              <a:t>de la famille </a:t>
            </a:r>
            <a:endParaRPr lang="fr-FR" sz="2400" dirty="0" smtClean="0"/>
          </a:p>
          <a:p>
            <a:pPr lvl="1"/>
            <a:r>
              <a:rPr lang="fr-FR" sz="2000" dirty="0" smtClean="0"/>
              <a:t>50% des proches présentent une détresse psychologique significative (</a:t>
            </a:r>
            <a:r>
              <a:rPr lang="fr-FR" sz="2000" dirty="0" err="1" smtClean="0"/>
              <a:t>Laudenslager</a:t>
            </a:r>
            <a:r>
              <a:rPr lang="fr-FR" sz="2000" dirty="0" smtClean="0"/>
              <a:t>, 2014)</a:t>
            </a:r>
          </a:p>
        </p:txBody>
      </p:sp>
    </p:spTree>
    <p:extLst>
      <p:ext uri="{BB962C8B-B14F-4D97-AF65-F5344CB8AC3E}">
        <p14:creationId xmlns:p14="http://schemas.microsoft.com/office/powerpoint/2010/main" val="87477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smtClean="0"/>
              <a:t>Le rôle du psychologue en oncologie</a:t>
            </a:r>
          </a:p>
          <a:p>
            <a:pPr marL="0" indent="0">
              <a:buNone/>
            </a:pPr>
            <a:endParaRPr lang="fr-BE" dirty="0" smtClean="0"/>
          </a:p>
          <a:p>
            <a:r>
              <a:rPr lang="fr-BE" b="1" dirty="0" smtClean="0"/>
              <a:t>Le </a:t>
            </a:r>
            <a:r>
              <a:rPr lang="fr-BE" b="1" dirty="0"/>
              <a:t>rôle du psychologue </a:t>
            </a:r>
            <a:r>
              <a:rPr lang="fr-BE" b="1" dirty="0" smtClean="0"/>
              <a:t>aux soins intensifs</a:t>
            </a:r>
            <a:endParaRPr lang="fr-BE" b="1" dirty="0"/>
          </a:p>
          <a:p>
            <a:endParaRPr lang="fr-BE" dirty="0"/>
          </a:p>
        </p:txBody>
      </p:sp>
    </p:spTree>
    <p:extLst>
      <p:ext uri="{BB962C8B-B14F-4D97-AF65-F5344CB8AC3E}">
        <p14:creationId xmlns:p14="http://schemas.microsoft.com/office/powerpoint/2010/main" val="34264462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1748</TotalTime>
  <Words>1752</Words>
  <Application>Microsoft Office PowerPoint</Application>
  <PresentationFormat>Affichage à l'écran (4:3)</PresentationFormat>
  <Paragraphs>235</Paragraphs>
  <Slides>23</Slides>
  <Notes>23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ＭＳ Ｐゴシック</vt:lpstr>
      <vt:lpstr>Arial</vt:lpstr>
      <vt:lpstr>Calibri</vt:lpstr>
      <vt:lpstr>Times New Roman</vt:lpstr>
      <vt:lpstr>Tw Cen MT</vt:lpstr>
      <vt:lpstr>Wingdings</vt:lpstr>
      <vt:lpstr>Thème Office</vt:lpstr>
      <vt:lpstr>Le rôle du psychologue au lit du malade aux soins intensifs oncologiques </vt:lpstr>
      <vt:lpstr>Présentation PowerPoint</vt:lpstr>
      <vt:lpstr>Présentation PowerPoint</vt:lpstr>
      <vt:lpstr>Le rôle du psychologue en oncologie</vt:lpstr>
      <vt:lpstr>Quelles sont les réactions des patients? F. Lewis </vt:lpstr>
      <vt:lpstr>Présentation PowerPoint</vt:lpstr>
      <vt:lpstr>Le rôle du psychologue en oncologie </vt:lpstr>
      <vt:lpstr>Le rôle du psychologue en oncologie</vt:lpstr>
      <vt:lpstr>Présentation PowerPoint</vt:lpstr>
      <vt:lpstr>Le rôle du psychologue aux soins intensifs A. Frenay, 2016</vt:lpstr>
      <vt:lpstr>Le rôle du psychologue aux soins intensifs A. Frenay, 2016</vt:lpstr>
      <vt:lpstr>Présentation PowerPoint</vt:lpstr>
      <vt:lpstr>Le rôle du psychologue aux soins intensifs oncologiques: vignette clinique (1)</vt:lpstr>
      <vt:lpstr>Le rôle du psychologue aux soins intensifs oncologiques: vignette clinique n°1</vt:lpstr>
      <vt:lpstr>Présentation PowerPoint</vt:lpstr>
      <vt:lpstr>Le rôle du psychologue aux soins intensifs oncologiques: vignette clinique n°2</vt:lpstr>
      <vt:lpstr>Le rôle du psychologue aux soins intensifs oncologiques</vt:lpstr>
      <vt:lpstr>Le rôle du psychologue aux soins intensifs oncologiques - spécificités </vt:lpstr>
      <vt:lpstr>Le rôle du psychologue aux soins intensifs oncologiques - spécificités</vt:lpstr>
      <vt:lpstr>Le rôle du psychologue aux soins intensifs oncologiques - spécificités</vt:lpstr>
      <vt:lpstr>Présentation PowerPoint</vt:lpstr>
      <vt:lpstr>Présentation PowerPoint</vt:lpstr>
      <vt:lpstr>Bibliographie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Therapeutic Strategies in Colorectal Cancers in The Genomic Era</dc:title>
  <dc:creator>Steffen Fredholm</dc:creator>
  <cp:lastModifiedBy>Sculier Jean-Paul</cp:lastModifiedBy>
  <cp:revision>142</cp:revision>
  <cp:lastPrinted>2017-10-21T05:52:19Z</cp:lastPrinted>
  <dcterms:created xsi:type="dcterms:W3CDTF">2015-11-17T11:18:42Z</dcterms:created>
  <dcterms:modified xsi:type="dcterms:W3CDTF">2017-11-07T11:09:14Z</dcterms:modified>
</cp:coreProperties>
</file>